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sldIdLst>
    <p:sldId id="256" r:id="rId2"/>
    <p:sldId id="257" r:id="rId3"/>
    <p:sldId id="258" r:id="rId4"/>
    <p:sldId id="268" r:id="rId5"/>
    <p:sldId id="289" r:id="rId6"/>
    <p:sldId id="266" r:id="rId7"/>
    <p:sldId id="290" r:id="rId8"/>
    <p:sldId id="305" r:id="rId9"/>
    <p:sldId id="267" r:id="rId10"/>
    <p:sldId id="262" r:id="rId11"/>
    <p:sldId id="300" r:id="rId12"/>
    <p:sldId id="298" r:id="rId13"/>
    <p:sldId id="270" r:id="rId14"/>
    <p:sldId id="292" r:id="rId15"/>
    <p:sldId id="293" r:id="rId16"/>
    <p:sldId id="294" r:id="rId17"/>
    <p:sldId id="295" r:id="rId18"/>
    <p:sldId id="296" r:id="rId19"/>
    <p:sldId id="297" r:id="rId20"/>
    <p:sldId id="291" r:id="rId21"/>
    <p:sldId id="261" r:id="rId22"/>
    <p:sldId id="310" r:id="rId23"/>
    <p:sldId id="302" r:id="rId24"/>
    <p:sldId id="306" r:id="rId25"/>
    <p:sldId id="307" r:id="rId26"/>
    <p:sldId id="303" r:id="rId27"/>
    <p:sldId id="301" r:id="rId28"/>
    <p:sldId id="304" r:id="rId29"/>
    <p:sldId id="308" r:id="rId30"/>
    <p:sldId id="309" r:id="rId31"/>
    <p:sldId id="288" r:id="rId32"/>
    <p:sldId id="273" r:id="rId33"/>
  </p:sldIdLst>
  <p:sldSz cx="138176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750862-DB2B-468D-8C49-1613D03160CC}" v="11" dt="2024-02-18T17:47:05.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73" d="100"/>
          <a:sy n="73" d="100"/>
        </p:scale>
        <p:origin x="701" y="62"/>
      </p:cViewPr>
      <p:guideLst/>
    </p:cSldViewPr>
  </p:slideViewPr>
  <p:notesTextViewPr>
    <p:cViewPr>
      <p:scale>
        <a:sx n="1" d="1"/>
        <a:sy n="1" d="1"/>
      </p:scale>
      <p:origin x="0" y="0"/>
    </p:cViewPr>
  </p:notesTextViewPr>
  <p:sorterViewPr>
    <p:cViewPr>
      <p:scale>
        <a:sx n="100" d="100"/>
        <a:sy n="100" d="100"/>
      </p:scale>
      <p:origin x="0" y="-23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5835-734C-4380-8E59-C0870A4D394E}"/>
              </a:ext>
            </a:extLst>
          </p:cNvPr>
          <p:cNvSpPr>
            <a:spLocks noGrp="1"/>
          </p:cNvSpPr>
          <p:nvPr>
            <p:ph type="ctrTitle"/>
          </p:nvPr>
        </p:nvSpPr>
        <p:spPr>
          <a:xfrm>
            <a:off x="1727200" y="1272011"/>
            <a:ext cx="10363200" cy="2705947"/>
          </a:xfrm>
        </p:spPr>
        <p:txBody>
          <a:bodyPr anchor="b"/>
          <a:lstStyle>
            <a:lvl1pPr algn="ctr">
              <a:defRPr sz="6800"/>
            </a:lvl1pPr>
          </a:lstStyle>
          <a:p>
            <a:r>
              <a:rPr lang="en-US"/>
              <a:t>Click to edit Master title style</a:t>
            </a:r>
          </a:p>
        </p:txBody>
      </p:sp>
      <p:sp>
        <p:nvSpPr>
          <p:cNvPr id="3" name="Subtitle 2">
            <a:extLst>
              <a:ext uri="{FF2B5EF4-FFF2-40B4-BE49-F238E27FC236}">
                <a16:creationId xmlns:a16="http://schemas.microsoft.com/office/drawing/2014/main" id="{2F054B07-820C-4BFA-9AC6-821DDC54921F}"/>
              </a:ext>
            </a:extLst>
          </p:cNvPr>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n-US"/>
              <a:t>Click to edit Master subtitle style</a:t>
            </a:r>
          </a:p>
        </p:txBody>
      </p:sp>
      <p:sp>
        <p:nvSpPr>
          <p:cNvPr id="4" name="Date Placeholder 3">
            <a:extLst>
              <a:ext uri="{FF2B5EF4-FFF2-40B4-BE49-F238E27FC236}">
                <a16:creationId xmlns:a16="http://schemas.microsoft.com/office/drawing/2014/main" id="{6EC04E58-902F-4C32-BC6B-7F4642F5D867}"/>
              </a:ext>
            </a:extLst>
          </p:cNvPr>
          <p:cNvSpPr>
            <a:spLocks noGrp="1"/>
          </p:cNvSpPr>
          <p:nvPr>
            <p:ph type="dt" sz="half" idx="10"/>
          </p:nvPr>
        </p:nvSpPr>
        <p:spPr/>
        <p:txBody>
          <a:bodyPr/>
          <a:lstStyle/>
          <a:p>
            <a:pPr lvl="0"/>
            <a:fld id="{9160B1D8-020E-44C1-8B90-00364C7AAA79}" type="datetime1">
              <a:rPr lang="en-US" smtClean="0"/>
              <a:pPr lvl="0"/>
              <a:t>5/12/2024</a:t>
            </a:fld>
            <a:endParaRPr lang="en-US"/>
          </a:p>
        </p:txBody>
      </p:sp>
      <p:sp>
        <p:nvSpPr>
          <p:cNvPr id="5" name="Footer Placeholder 4">
            <a:extLst>
              <a:ext uri="{FF2B5EF4-FFF2-40B4-BE49-F238E27FC236}">
                <a16:creationId xmlns:a16="http://schemas.microsoft.com/office/drawing/2014/main" id="{49B8A738-A0EF-47AE-A282-401E8DF382C5}"/>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BE4086CD-2929-46E3-818F-5A338378EF10}"/>
              </a:ext>
            </a:extLst>
          </p:cNvPr>
          <p:cNvSpPr>
            <a:spLocks noGrp="1"/>
          </p:cNvSpPr>
          <p:nvPr>
            <p:ph type="sldNum" sz="quarter" idx="12"/>
          </p:nvPr>
        </p:nvSpPr>
        <p:spPr/>
        <p:txBody>
          <a:bodyPr/>
          <a:lstStyle/>
          <a:p>
            <a:pPr lvl="0"/>
            <a:fld id="{9C4C12F4-E7CD-4A64-9224-991A7C78311F}" type="slidenum">
              <a:rPr lang="en-US" smtClean="0"/>
              <a:t>‹#›</a:t>
            </a:fld>
            <a:endParaRPr lang="en-US"/>
          </a:p>
        </p:txBody>
      </p:sp>
    </p:spTree>
    <p:extLst>
      <p:ext uri="{BB962C8B-B14F-4D97-AF65-F5344CB8AC3E}">
        <p14:creationId xmlns:p14="http://schemas.microsoft.com/office/powerpoint/2010/main" val="26152578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187D-1DE8-4041-815F-BE57B715B4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426234-6ABA-44D8-8456-5870E54DF5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99A64-19DE-434F-8CE1-5B534CAD822C}"/>
              </a:ext>
            </a:extLst>
          </p:cNvPr>
          <p:cNvSpPr>
            <a:spLocks noGrp="1"/>
          </p:cNvSpPr>
          <p:nvPr>
            <p:ph type="dt" sz="half" idx="10"/>
          </p:nvPr>
        </p:nvSpPr>
        <p:spPr/>
        <p:txBody>
          <a:bodyPr/>
          <a:lstStyle/>
          <a:p>
            <a:pPr lvl="0"/>
            <a:fld id="{9E239356-F2CD-493F-8396-343D5493DD35}" type="datetime1">
              <a:rPr lang="en-US" smtClean="0"/>
              <a:pPr lvl="0"/>
              <a:t>5/12/2024</a:t>
            </a:fld>
            <a:endParaRPr lang="en-US"/>
          </a:p>
        </p:txBody>
      </p:sp>
      <p:sp>
        <p:nvSpPr>
          <p:cNvPr id="5" name="Footer Placeholder 4">
            <a:extLst>
              <a:ext uri="{FF2B5EF4-FFF2-40B4-BE49-F238E27FC236}">
                <a16:creationId xmlns:a16="http://schemas.microsoft.com/office/drawing/2014/main" id="{8D0C39EB-ABD8-4535-B91D-ED20E14D7FB5}"/>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08FBC9EB-AE44-47D4-A482-BA961A678CF6}"/>
              </a:ext>
            </a:extLst>
          </p:cNvPr>
          <p:cNvSpPr>
            <a:spLocks noGrp="1"/>
          </p:cNvSpPr>
          <p:nvPr>
            <p:ph type="sldNum" sz="quarter" idx="12"/>
          </p:nvPr>
        </p:nvSpPr>
        <p:spPr/>
        <p:txBody>
          <a:bodyPr/>
          <a:lstStyle/>
          <a:p>
            <a:pPr lvl="0"/>
            <a:fld id="{FAF5EF52-682D-4EFE-9C41-E082F4BB5F64}" type="slidenum">
              <a:rPr lang="en-US" smtClean="0"/>
              <a:t>‹#›</a:t>
            </a:fld>
            <a:endParaRPr lang="en-US"/>
          </a:p>
        </p:txBody>
      </p:sp>
    </p:spTree>
    <p:extLst>
      <p:ext uri="{BB962C8B-B14F-4D97-AF65-F5344CB8AC3E}">
        <p14:creationId xmlns:p14="http://schemas.microsoft.com/office/powerpoint/2010/main" val="81670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0FFEE-158B-41BB-9752-A1EA1A062CEE}"/>
              </a:ext>
            </a:extLst>
          </p:cNvPr>
          <p:cNvSpPr>
            <a:spLocks noGrp="1"/>
          </p:cNvSpPr>
          <p:nvPr>
            <p:ph type="title" orient="vert"/>
          </p:nvPr>
        </p:nvSpPr>
        <p:spPr>
          <a:xfrm>
            <a:off x="9888220" y="413808"/>
            <a:ext cx="2979420" cy="65867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78EE43-3D02-4D48-B402-956313CDB489}"/>
              </a:ext>
            </a:extLst>
          </p:cNvPr>
          <p:cNvSpPr>
            <a:spLocks noGrp="1"/>
          </p:cNvSpPr>
          <p:nvPr>
            <p:ph type="body" orient="vert" idx="1"/>
          </p:nvPr>
        </p:nvSpPr>
        <p:spPr>
          <a:xfrm>
            <a:off x="949960" y="413808"/>
            <a:ext cx="8765540" cy="6586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6139A-B743-434D-AB4F-3158D18534AC}"/>
              </a:ext>
            </a:extLst>
          </p:cNvPr>
          <p:cNvSpPr>
            <a:spLocks noGrp="1"/>
          </p:cNvSpPr>
          <p:nvPr>
            <p:ph type="dt" sz="half" idx="10"/>
          </p:nvPr>
        </p:nvSpPr>
        <p:spPr/>
        <p:txBody>
          <a:bodyPr/>
          <a:lstStyle/>
          <a:p>
            <a:pPr lvl="0"/>
            <a:fld id="{6D90997A-15CA-429C-AE07-3CBE88384B18}" type="datetime1">
              <a:rPr lang="en-US" smtClean="0"/>
              <a:pPr lvl="0"/>
              <a:t>5/12/2024</a:t>
            </a:fld>
            <a:endParaRPr lang="en-US"/>
          </a:p>
        </p:txBody>
      </p:sp>
      <p:sp>
        <p:nvSpPr>
          <p:cNvPr id="5" name="Footer Placeholder 4">
            <a:extLst>
              <a:ext uri="{FF2B5EF4-FFF2-40B4-BE49-F238E27FC236}">
                <a16:creationId xmlns:a16="http://schemas.microsoft.com/office/drawing/2014/main" id="{83F95BEE-E30D-4F64-946C-A918CF2432A6}"/>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03F7CAC-0FC7-4A86-A56E-80E2D62E0714}"/>
              </a:ext>
            </a:extLst>
          </p:cNvPr>
          <p:cNvSpPr>
            <a:spLocks noGrp="1"/>
          </p:cNvSpPr>
          <p:nvPr>
            <p:ph type="sldNum" sz="quarter" idx="12"/>
          </p:nvPr>
        </p:nvSpPr>
        <p:spPr/>
        <p:txBody>
          <a:bodyPr/>
          <a:lstStyle/>
          <a:p>
            <a:pPr lvl="0"/>
            <a:fld id="{D3FCCC72-8CA8-4499-B0DB-2BEE05FEAB57}" type="slidenum">
              <a:rPr lang="en-US" smtClean="0"/>
              <a:t>‹#›</a:t>
            </a:fld>
            <a:endParaRPr lang="en-US"/>
          </a:p>
        </p:txBody>
      </p:sp>
    </p:spTree>
    <p:extLst>
      <p:ext uri="{BB962C8B-B14F-4D97-AF65-F5344CB8AC3E}">
        <p14:creationId xmlns:p14="http://schemas.microsoft.com/office/powerpoint/2010/main" val="144452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F655-5557-4461-B735-67868C946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85595-5734-4520-853E-8E35740C3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F4EE1-3FBE-4B53-9CD8-CF554620E8C4}"/>
              </a:ext>
            </a:extLst>
          </p:cNvPr>
          <p:cNvSpPr>
            <a:spLocks noGrp="1"/>
          </p:cNvSpPr>
          <p:nvPr>
            <p:ph type="dt" sz="half" idx="10"/>
          </p:nvPr>
        </p:nvSpPr>
        <p:spPr/>
        <p:txBody>
          <a:bodyPr/>
          <a:lstStyle/>
          <a:p>
            <a:pPr lvl="0"/>
            <a:fld id="{84975E44-1736-4018-BAA9-67CFD0A52FCB}" type="datetime1">
              <a:rPr lang="en-US" smtClean="0"/>
              <a:pPr lvl="0"/>
              <a:t>5/12/2024</a:t>
            </a:fld>
            <a:endParaRPr lang="en-US"/>
          </a:p>
        </p:txBody>
      </p:sp>
      <p:sp>
        <p:nvSpPr>
          <p:cNvPr id="5" name="Footer Placeholder 4">
            <a:extLst>
              <a:ext uri="{FF2B5EF4-FFF2-40B4-BE49-F238E27FC236}">
                <a16:creationId xmlns:a16="http://schemas.microsoft.com/office/drawing/2014/main" id="{8D547E54-EBA1-4AC6-AAA2-37E65ED7FE58}"/>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D15CB4DF-3FBA-4E22-AF10-1F90DE381132}"/>
              </a:ext>
            </a:extLst>
          </p:cNvPr>
          <p:cNvSpPr>
            <a:spLocks noGrp="1"/>
          </p:cNvSpPr>
          <p:nvPr>
            <p:ph type="sldNum" sz="quarter" idx="12"/>
          </p:nvPr>
        </p:nvSpPr>
        <p:spPr/>
        <p:txBody>
          <a:bodyPr/>
          <a:lstStyle/>
          <a:p>
            <a:pPr lvl="0"/>
            <a:fld id="{F3E497BC-6B5D-4F4F-9A47-33701BC3A2A0}" type="slidenum">
              <a:rPr lang="en-US" smtClean="0"/>
              <a:t>‹#›</a:t>
            </a:fld>
            <a:endParaRPr lang="en-US"/>
          </a:p>
        </p:txBody>
      </p:sp>
    </p:spTree>
    <p:extLst>
      <p:ext uri="{BB962C8B-B14F-4D97-AF65-F5344CB8AC3E}">
        <p14:creationId xmlns:p14="http://schemas.microsoft.com/office/powerpoint/2010/main" val="9707990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9E43-0AB7-4548-8ADF-38AE51E2D3FB}"/>
              </a:ext>
            </a:extLst>
          </p:cNvPr>
          <p:cNvSpPr>
            <a:spLocks noGrp="1"/>
          </p:cNvSpPr>
          <p:nvPr>
            <p:ph type="title"/>
          </p:nvPr>
        </p:nvSpPr>
        <p:spPr>
          <a:xfrm>
            <a:off x="942763" y="1937704"/>
            <a:ext cx="11917680" cy="3233102"/>
          </a:xfrm>
        </p:spPr>
        <p:txBody>
          <a:bodyPr anchor="b"/>
          <a:lstStyle>
            <a:lvl1pPr>
              <a:defRPr sz="6800"/>
            </a:lvl1pPr>
          </a:lstStyle>
          <a:p>
            <a:r>
              <a:rPr lang="en-US"/>
              <a:t>Click to edit Master title style</a:t>
            </a:r>
          </a:p>
        </p:txBody>
      </p:sp>
      <p:sp>
        <p:nvSpPr>
          <p:cNvPr id="3" name="Text Placeholder 2">
            <a:extLst>
              <a:ext uri="{FF2B5EF4-FFF2-40B4-BE49-F238E27FC236}">
                <a16:creationId xmlns:a16="http://schemas.microsoft.com/office/drawing/2014/main" id="{64D6B182-0C0C-4623-8496-4382E3B37302}"/>
              </a:ext>
            </a:extLst>
          </p:cNvPr>
          <p:cNvSpPr>
            <a:spLocks noGrp="1"/>
          </p:cNvSpPr>
          <p:nvPr>
            <p:ph type="body" idx="1"/>
          </p:nvPr>
        </p:nvSpPr>
        <p:spPr>
          <a:xfrm>
            <a:off x="942763" y="5201392"/>
            <a:ext cx="11917680" cy="1700212"/>
          </a:xfrm>
        </p:spPr>
        <p:txBody>
          <a:bodyPr/>
          <a:lstStyle>
            <a:lvl1pPr marL="0" indent="0">
              <a:buNone/>
              <a:defRPr sz="2720">
                <a:solidFill>
                  <a:schemeClr val="tx1">
                    <a:tint val="75000"/>
                  </a:schemeClr>
                </a:solidFill>
              </a:defRPr>
            </a:lvl1pPr>
            <a:lvl2pPr marL="518145" indent="0">
              <a:buNone/>
              <a:defRPr sz="2267">
                <a:solidFill>
                  <a:schemeClr val="tx1">
                    <a:tint val="75000"/>
                  </a:schemeClr>
                </a:solidFill>
              </a:defRPr>
            </a:lvl2pPr>
            <a:lvl3pPr marL="1036290" indent="0">
              <a:buNone/>
              <a:defRPr sz="2040">
                <a:solidFill>
                  <a:schemeClr val="tx1">
                    <a:tint val="75000"/>
                  </a:schemeClr>
                </a:solidFill>
              </a:defRPr>
            </a:lvl3pPr>
            <a:lvl4pPr marL="1554434" indent="0">
              <a:buNone/>
              <a:defRPr sz="1813">
                <a:solidFill>
                  <a:schemeClr val="tx1">
                    <a:tint val="75000"/>
                  </a:schemeClr>
                </a:solidFill>
              </a:defRPr>
            </a:lvl4pPr>
            <a:lvl5pPr marL="2072579" indent="0">
              <a:buNone/>
              <a:defRPr sz="1813">
                <a:solidFill>
                  <a:schemeClr val="tx1">
                    <a:tint val="75000"/>
                  </a:schemeClr>
                </a:solidFill>
              </a:defRPr>
            </a:lvl5pPr>
            <a:lvl6pPr marL="2590724" indent="0">
              <a:buNone/>
              <a:defRPr sz="1813">
                <a:solidFill>
                  <a:schemeClr val="tx1">
                    <a:tint val="75000"/>
                  </a:schemeClr>
                </a:solidFill>
              </a:defRPr>
            </a:lvl6pPr>
            <a:lvl7pPr marL="3108869" indent="0">
              <a:buNone/>
              <a:defRPr sz="1813">
                <a:solidFill>
                  <a:schemeClr val="tx1">
                    <a:tint val="75000"/>
                  </a:schemeClr>
                </a:solidFill>
              </a:defRPr>
            </a:lvl7pPr>
            <a:lvl8pPr marL="3627013" indent="0">
              <a:buNone/>
              <a:defRPr sz="1813">
                <a:solidFill>
                  <a:schemeClr val="tx1">
                    <a:tint val="75000"/>
                  </a:schemeClr>
                </a:solidFill>
              </a:defRPr>
            </a:lvl8pPr>
            <a:lvl9pPr marL="4145158" indent="0">
              <a:buNone/>
              <a:defRPr sz="181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6AEFB0-17D2-40E5-9930-01D6200F63B8}"/>
              </a:ext>
            </a:extLst>
          </p:cNvPr>
          <p:cNvSpPr>
            <a:spLocks noGrp="1"/>
          </p:cNvSpPr>
          <p:nvPr>
            <p:ph type="dt" sz="half" idx="10"/>
          </p:nvPr>
        </p:nvSpPr>
        <p:spPr/>
        <p:txBody>
          <a:bodyPr/>
          <a:lstStyle/>
          <a:p>
            <a:pPr lvl="0"/>
            <a:fld id="{8E515678-8BCD-4625-AC18-D4275C66E9CC}" type="datetime1">
              <a:rPr lang="en-US" smtClean="0"/>
              <a:pPr lvl="0"/>
              <a:t>5/12/2024</a:t>
            </a:fld>
            <a:endParaRPr lang="en-US"/>
          </a:p>
        </p:txBody>
      </p:sp>
      <p:sp>
        <p:nvSpPr>
          <p:cNvPr id="5" name="Footer Placeholder 4">
            <a:extLst>
              <a:ext uri="{FF2B5EF4-FFF2-40B4-BE49-F238E27FC236}">
                <a16:creationId xmlns:a16="http://schemas.microsoft.com/office/drawing/2014/main" id="{866554D9-1797-4115-A1CB-B855AD42558E}"/>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77C4AD0-6075-444E-94B6-D59A028952BD}"/>
              </a:ext>
            </a:extLst>
          </p:cNvPr>
          <p:cNvSpPr>
            <a:spLocks noGrp="1"/>
          </p:cNvSpPr>
          <p:nvPr>
            <p:ph type="sldNum" sz="quarter" idx="12"/>
          </p:nvPr>
        </p:nvSpPr>
        <p:spPr/>
        <p:txBody>
          <a:bodyPr/>
          <a:lstStyle/>
          <a:p>
            <a:pPr lvl="0"/>
            <a:fld id="{636B8C02-E471-4F60-A1C5-A611553F3EFB}" type="slidenum">
              <a:rPr lang="en-US" smtClean="0"/>
              <a:t>‹#›</a:t>
            </a:fld>
            <a:endParaRPr lang="en-US"/>
          </a:p>
        </p:txBody>
      </p:sp>
    </p:spTree>
    <p:extLst>
      <p:ext uri="{BB962C8B-B14F-4D97-AF65-F5344CB8AC3E}">
        <p14:creationId xmlns:p14="http://schemas.microsoft.com/office/powerpoint/2010/main" val="2507643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C43E-667F-4539-90F3-98BB9C70F2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A52A42-2848-4ECC-BEFE-2150B6BC17D7}"/>
              </a:ext>
            </a:extLst>
          </p:cNvPr>
          <p:cNvSpPr>
            <a:spLocks noGrp="1"/>
          </p:cNvSpPr>
          <p:nvPr>
            <p:ph sz="half" idx="1"/>
          </p:nvPr>
        </p:nvSpPr>
        <p:spPr>
          <a:xfrm>
            <a:off x="949960" y="2069042"/>
            <a:ext cx="587248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4ABE4-6DCD-4676-8B9A-542580339AD7}"/>
              </a:ext>
            </a:extLst>
          </p:cNvPr>
          <p:cNvSpPr>
            <a:spLocks noGrp="1"/>
          </p:cNvSpPr>
          <p:nvPr>
            <p:ph sz="half" idx="2"/>
          </p:nvPr>
        </p:nvSpPr>
        <p:spPr>
          <a:xfrm>
            <a:off x="6995160" y="2069042"/>
            <a:ext cx="587248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4A7BC0-19A7-4940-AC87-35990F91D0CB}"/>
              </a:ext>
            </a:extLst>
          </p:cNvPr>
          <p:cNvSpPr>
            <a:spLocks noGrp="1"/>
          </p:cNvSpPr>
          <p:nvPr>
            <p:ph type="dt" sz="half" idx="10"/>
          </p:nvPr>
        </p:nvSpPr>
        <p:spPr/>
        <p:txBody>
          <a:bodyPr/>
          <a:lstStyle/>
          <a:p>
            <a:pPr lvl="0"/>
            <a:fld id="{640F6736-4F85-44B4-8AF5-90E4885B3B2B}" type="datetime1">
              <a:rPr lang="en-US" smtClean="0"/>
              <a:pPr lvl="0"/>
              <a:t>5/12/2024</a:t>
            </a:fld>
            <a:endParaRPr lang="en-US"/>
          </a:p>
        </p:txBody>
      </p:sp>
      <p:sp>
        <p:nvSpPr>
          <p:cNvPr id="6" name="Footer Placeholder 5">
            <a:extLst>
              <a:ext uri="{FF2B5EF4-FFF2-40B4-BE49-F238E27FC236}">
                <a16:creationId xmlns:a16="http://schemas.microsoft.com/office/drawing/2014/main" id="{6800DC0A-BF3B-4F7E-886E-1695C259C465}"/>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962B2AEB-2BC2-46FA-9E2F-34AD29220A73}"/>
              </a:ext>
            </a:extLst>
          </p:cNvPr>
          <p:cNvSpPr>
            <a:spLocks noGrp="1"/>
          </p:cNvSpPr>
          <p:nvPr>
            <p:ph type="sldNum" sz="quarter" idx="12"/>
          </p:nvPr>
        </p:nvSpPr>
        <p:spPr/>
        <p:txBody>
          <a:bodyPr/>
          <a:lstStyle/>
          <a:p>
            <a:pPr lvl="0"/>
            <a:fld id="{D51F2083-2529-4943-B496-410FB3B4B713}" type="slidenum">
              <a:rPr lang="en-US" smtClean="0"/>
              <a:t>‹#›</a:t>
            </a:fld>
            <a:endParaRPr lang="en-US"/>
          </a:p>
        </p:txBody>
      </p:sp>
    </p:spTree>
    <p:extLst>
      <p:ext uri="{BB962C8B-B14F-4D97-AF65-F5344CB8AC3E}">
        <p14:creationId xmlns:p14="http://schemas.microsoft.com/office/powerpoint/2010/main" val="3158650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7679D-7C3F-40DC-8819-BE79EAA9CD72}"/>
              </a:ext>
            </a:extLst>
          </p:cNvPr>
          <p:cNvSpPr>
            <a:spLocks noGrp="1"/>
          </p:cNvSpPr>
          <p:nvPr>
            <p:ph type="title"/>
          </p:nvPr>
        </p:nvSpPr>
        <p:spPr>
          <a:xfrm>
            <a:off x="951760" y="413809"/>
            <a:ext cx="11917680" cy="150230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15FBD7-71EA-44CE-A67A-75E3A8017C83}"/>
              </a:ext>
            </a:extLst>
          </p:cNvPr>
          <p:cNvSpPr>
            <a:spLocks noGrp="1"/>
          </p:cNvSpPr>
          <p:nvPr>
            <p:ph type="body" idx="1"/>
          </p:nvPr>
        </p:nvSpPr>
        <p:spPr>
          <a:xfrm>
            <a:off x="951760" y="1905318"/>
            <a:ext cx="5845492"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n-US"/>
              <a:t>Click to edit Master text styles</a:t>
            </a:r>
          </a:p>
        </p:txBody>
      </p:sp>
      <p:sp>
        <p:nvSpPr>
          <p:cNvPr id="4" name="Content Placeholder 3">
            <a:extLst>
              <a:ext uri="{FF2B5EF4-FFF2-40B4-BE49-F238E27FC236}">
                <a16:creationId xmlns:a16="http://schemas.microsoft.com/office/drawing/2014/main" id="{79830150-09E8-4DF1-BAB5-B9C4BAC931FE}"/>
              </a:ext>
            </a:extLst>
          </p:cNvPr>
          <p:cNvSpPr>
            <a:spLocks noGrp="1"/>
          </p:cNvSpPr>
          <p:nvPr>
            <p:ph sz="half" idx="2"/>
          </p:nvPr>
        </p:nvSpPr>
        <p:spPr>
          <a:xfrm>
            <a:off x="951760" y="2839085"/>
            <a:ext cx="5845492"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D6D946-3E15-4BC0-B02A-6468E83D4AD3}"/>
              </a:ext>
            </a:extLst>
          </p:cNvPr>
          <p:cNvSpPr>
            <a:spLocks noGrp="1"/>
          </p:cNvSpPr>
          <p:nvPr>
            <p:ph type="body" sz="quarter" idx="3"/>
          </p:nvPr>
        </p:nvSpPr>
        <p:spPr>
          <a:xfrm>
            <a:off x="6995160" y="1905318"/>
            <a:ext cx="5874280"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n-US"/>
              <a:t>Click to edit Master text styles</a:t>
            </a:r>
          </a:p>
        </p:txBody>
      </p:sp>
      <p:sp>
        <p:nvSpPr>
          <p:cNvPr id="6" name="Content Placeholder 5">
            <a:extLst>
              <a:ext uri="{FF2B5EF4-FFF2-40B4-BE49-F238E27FC236}">
                <a16:creationId xmlns:a16="http://schemas.microsoft.com/office/drawing/2014/main" id="{393FE116-077C-4EA0-BE1A-408A5FE55C9D}"/>
              </a:ext>
            </a:extLst>
          </p:cNvPr>
          <p:cNvSpPr>
            <a:spLocks noGrp="1"/>
          </p:cNvSpPr>
          <p:nvPr>
            <p:ph sz="quarter" idx="4"/>
          </p:nvPr>
        </p:nvSpPr>
        <p:spPr>
          <a:xfrm>
            <a:off x="6995160" y="2839085"/>
            <a:ext cx="5874280"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CD00A7-FAAA-40E6-9EB6-7D7C348A0331}"/>
              </a:ext>
            </a:extLst>
          </p:cNvPr>
          <p:cNvSpPr>
            <a:spLocks noGrp="1"/>
          </p:cNvSpPr>
          <p:nvPr>
            <p:ph type="dt" sz="half" idx="10"/>
          </p:nvPr>
        </p:nvSpPr>
        <p:spPr/>
        <p:txBody>
          <a:bodyPr/>
          <a:lstStyle/>
          <a:p>
            <a:pPr lvl="0"/>
            <a:fld id="{B0829AD8-DE21-45D8-976E-8FEF783C4210}" type="datetime1">
              <a:rPr lang="en-US" smtClean="0"/>
              <a:pPr lvl="0"/>
              <a:t>5/12/2024</a:t>
            </a:fld>
            <a:endParaRPr lang="en-US"/>
          </a:p>
        </p:txBody>
      </p:sp>
      <p:sp>
        <p:nvSpPr>
          <p:cNvPr id="8" name="Footer Placeholder 7">
            <a:extLst>
              <a:ext uri="{FF2B5EF4-FFF2-40B4-BE49-F238E27FC236}">
                <a16:creationId xmlns:a16="http://schemas.microsoft.com/office/drawing/2014/main" id="{2D54F2EE-4660-4BC8-A8D9-7E58AD7092E1}"/>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563E6BBC-2E97-412F-A2B5-7813D0248160}"/>
              </a:ext>
            </a:extLst>
          </p:cNvPr>
          <p:cNvSpPr>
            <a:spLocks noGrp="1"/>
          </p:cNvSpPr>
          <p:nvPr>
            <p:ph type="sldNum" sz="quarter" idx="12"/>
          </p:nvPr>
        </p:nvSpPr>
        <p:spPr/>
        <p:txBody>
          <a:bodyPr/>
          <a:lstStyle/>
          <a:p>
            <a:pPr lvl="0"/>
            <a:fld id="{635C9B2A-899E-47D8-8D39-E169A9A61F8D}" type="slidenum">
              <a:rPr lang="en-US" smtClean="0"/>
              <a:t>‹#›</a:t>
            </a:fld>
            <a:endParaRPr lang="en-US"/>
          </a:p>
        </p:txBody>
      </p:sp>
    </p:spTree>
    <p:extLst>
      <p:ext uri="{BB962C8B-B14F-4D97-AF65-F5344CB8AC3E}">
        <p14:creationId xmlns:p14="http://schemas.microsoft.com/office/powerpoint/2010/main" val="3210176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F7F67-4602-418F-8BD1-0F9B0069E2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2A806B-6BAC-4D04-B676-C063D3CCD1A5}"/>
              </a:ext>
            </a:extLst>
          </p:cNvPr>
          <p:cNvSpPr>
            <a:spLocks noGrp="1"/>
          </p:cNvSpPr>
          <p:nvPr>
            <p:ph type="dt" sz="half" idx="10"/>
          </p:nvPr>
        </p:nvSpPr>
        <p:spPr/>
        <p:txBody>
          <a:bodyPr/>
          <a:lstStyle/>
          <a:p>
            <a:pPr lvl="0"/>
            <a:fld id="{DC2C5C7A-8035-414D-81F4-8560904D7F52}" type="datetime1">
              <a:rPr lang="en-US" smtClean="0"/>
              <a:pPr lvl="0"/>
              <a:t>5/12/2024</a:t>
            </a:fld>
            <a:endParaRPr lang="en-US"/>
          </a:p>
        </p:txBody>
      </p:sp>
      <p:sp>
        <p:nvSpPr>
          <p:cNvPr id="4" name="Footer Placeholder 3">
            <a:extLst>
              <a:ext uri="{FF2B5EF4-FFF2-40B4-BE49-F238E27FC236}">
                <a16:creationId xmlns:a16="http://schemas.microsoft.com/office/drawing/2014/main" id="{97BC40CA-88E4-464A-AC1F-B47B2E63D92A}"/>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1E0D0DFB-53C5-4F59-B692-9B75D2FFC497}"/>
              </a:ext>
            </a:extLst>
          </p:cNvPr>
          <p:cNvSpPr>
            <a:spLocks noGrp="1"/>
          </p:cNvSpPr>
          <p:nvPr>
            <p:ph type="sldNum" sz="quarter" idx="12"/>
          </p:nvPr>
        </p:nvSpPr>
        <p:spPr/>
        <p:txBody>
          <a:bodyPr/>
          <a:lstStyle/>
          <a:p>
            <a:pPr lvl="0"/>
            <a:fld id="{59009C0D-2AFC-4D86-8D8D-CC99328067A5}" type="slidenum">
              <a:rPr lang="en-US" smtClean="0"/>
              <a:t>‹#›</a:t>
            </a:fld>
            <a:endParaRPr lang="en-US"/>
          </a:p>
        </p:txBody>
      </p:sp>
    </p:spTree>
    <p:extLst>
      <p:ext uri="{BB962C8B-B14F-4D97-AF65-F5344CB8AC3E}">
        <p14:creationId xmlns:p14="http://schemas.microsoft.com/office/powerpoint/2010/main" val="1745093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DDD6E-2D3F-46D9-902C-648594AE6ED0}"/>
              </a:ext>
            </a:extLst>
          </p:cNvPr>
          <p:cNvSpPr>
            <a:spLocks noGrp="1"/>
          </p:cNvSpPr>
          <p:nvPr>
            <p:ph type="dt" sz="half" idx="10"/>
          </p:nvPr>
        </p:nvSpPr>
        <p:spPr/>
        <p:txBody>
          <a:bodyPr/>
          <a:lstStyle/>
          <a:p>
            <a:pPr lvl="0"/>
            <a:fld id="{5EFB1D46-B02A-46FE-98D9-BB122C704CB6}" type="datetime1">
              <a:rPr lang="en-US" smtClean="0"/>
              <a:pPr lvl="0"/>
              <a:t>5/12/2024</a:t>
            </a:fld>
            <a:endParaRPr lang="en-US"/>
          </a:p>
        </p:txBody>
      </p:sp>
      <p:sp>
        <p:nvSpPr>
          <p:cNvPr id="3" name="Footer Placeholder 2">
            <a:extLst>
              <a:ext uri="{FF2B5EF4-FFF2-40B4-BE49-F238E27FC236}">
                <a16:creationId xmlns:a16="http://schemas.microsoft.com/office/drawing/2014/main" id="{E7A5EB2A-B07E-4E6D-ABBB-6DEA22C61C41}"/>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E435F4EC-5C47-4762-B875-3D8099CD8FA8}"/>
              </a:ext>
            </a:extLst>
          </p:cNvPr>
          <p:cNvSpPr>
            <a:spLocks noGrp="1"/>
          </p:cNvSpPr>
          <p:nvPr>
            <p:ph type="sldNum" sz="quarter" idx="12"/>
          </p:nvPr>
        </p:nvSpPr>
        <p:spPr/>
        <p:txBody>
          <a:bodyPr/>
          <a:lstStyle/>
          <a:p>
            <a:pPr lvl="0"/>
            <a:fld id="{98C25151-C294-4850-958F-09872D02C8CA}" type="slidenum">
              <a:rPr lang="en-US" smtClean="0"/>
              <a:t>‹#›</a:t>
            </a:fld>
            <a:endParaRPr lang="en-US"/>
          </a:p>
        </p:txBody>
      </p:sp>
    </p:spTree>
    <p:extLst>
      <p:ext uri="{BB962C8B-B14F-4D97-AF65-F5344CB8AC3E}">
        <p14:creationId xmlns:p14="http://schemas.microsoft.com/office/powerpoint/2010/main" val="123563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0220-7C8B-4C02-8293-2D0CD17BA33B}"/>
              </a:ext>
            </a:extLst>
          </p:cNvPr>
          <p:cNvSpPr>
            <a:spLocks noGrp="1"/>
          </p:cNvSpPr>
          <p:nvPr>
            <p:ph type="title"/>
          </p:nvPr>
        </p:nvSpPr>
        <p:spPr>
          <a:xfrm>
            <a:off x="951760" y="518160"/>
            <a:ext cx="4456535" cy="1813560"/>
          </a:xfrm>
        </p:spPr>
        <p:txBody>
          <a:bodyPr anchor="b"/>
          <a:lstStyle>
            <a:lvl1pPr>
              <a:defRPr sz="3627"/>
            </a:lvl1pPr>
          </a:lstStyle>
          <a:p>
            <a:r>
              <a:rPr lang="en-US"/>
              <a:t>Click to edit Master title style</a:t>
            </a:r>
          </a:p>
        </p:txBody>
      </p:sp>
      <p:sp>
        <p:nvSpPr>
          <p:cNvPr id="3" name="Content Placeholder 2">
            <a:extLst>
              <a:ext uri="{FF2B5EF4-FFF2-40B4-BE49-F238E27FC236}">
                <a16:creationId xmlns:a16="http://schemas.microsoft.com/office/drawing/2014/main" id="{6013FD3F-C78D-4BD3-BE67-0DFF3CD494BC}"/>
              </a:ext>
            </a:extLst>
          </p:cNvPr>
          <p:cNvSpPr>
            <a:spLocks noGrp="1"/>
          </p:cNvSpPr>
          <p:nvPr>
            <p:ph idx="1"/>
          </p:nvPr>
        </p:nvSpPr>
        <p:spPr>
          <a:xfrm>
            <a:off x="5874280" y="1119082"/>
            <a:ext cx="6995160" cy="5523442"/>
          </a:xfrm>
        </p:spPr>
        <p:txBody>
          <a:bodyPr/>
          <a:lstStyle>
            <a:lvl1pPr>
              <a:defRPr sz="3627"/>
            </a:lvl1pPr>
            <a:lvl2pPr>
              <a:defRPr sz="3173"/>
            </a:lvl2pPr>
            <a:lvl3pPr>
              <a:defRPr sz="2720"/>
            </a:lvl3pPr>
            <a:lvl4pPr>
              <a:defRPr sz="2267"/>
            </a:lvl4pPr>
            <a:lvl5pPr>
              <a:defRPr sz="2267"/>
            </a:lvl5pPr>
            <a:lvl6pPr>
              <a:defRPr sz="2267"/>
            </a:lvl6pPr>
            <a:lvl7pPr>
              <a:defRPr sz="2267"/>
            </a:lvl7pPr>
            <a:lvl8pPr>
              <a:defRPr sz="2267"/>
            </a:lvl8pPr>
            <a:lvl9pPr>
              <a:defRPr sz="2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020646-04FA-466B-82AD-FFFF133ECDE9}"/>
              </a:ext>
            </a:extLst>
          </p:cNvPr>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n-US"/>
              <a:t>Click to edit Master text styles</a:t>
            </a:r>
          </a:p>
        </p:txBody>
      </p:sp>
      <p:sp>
        <p:nvSpPr>
          <p:cNvPr id="5" name="Date Placeholder 4">
            <a:extLst>
              <a:ext uri="{FF2B5EF4-FFF2-40B4-BE49-F238E27FC236}">
                <a16:creationId xmlns:a16="http://schemas.microsoft.com/office/drawing/2014/main" id="{10A4FDF3-4CBB-4EE3-BA1D-5EB3A51A90D5}"/>
              </a:ext>
            </a:extLst>
          </p:cNvPr>
          <p:cNvSpPr>
            <a:spLocks noGrp="1"/>
          </p:cNvSpPr>
          <p:nvPr>
            <p:ph type="dt" sz="half" idx="10"/>
          </p:nvPr>
        </p:nvSpPr>
        <p:spPr/>
        <p:txBody>
          <a:bodyPr/>
          <a:lstStyle/>
          <a:p>
            <a:pPr lvl="0"/>
            <a:fld id="{84657280-E799-4557-A02F-5759A541FCAC}" type="datetime1">
              <a:rPr lang="en-US" smtClean="0"/>
              <a:pPr lvl="0"/>
              <a:t>5/12/2024</a:t>
            </a:fld>
            <a:endParaRPr lang="en-US"/>
          </a:p>
        </p:txBody>
      </p:sp>
      <p:sp>
        <p:nvSpPr>
          <p:cNvPr id="6" name="Footer Placeholder 5">
            <a:extLst>
              <a:ext uri="{FF2B5EF4-FFF2-40B4-BE49-F238E27FC236}">
                <a16:creationId xmlns:a16="http://schemas.microsoft.com/office/drawing/2014/main" id="{0FE067B7-9D28-4021-A44C-E35F09EB02A6}"/>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1BE168B6-A72C-4B9C-9218-A5CE6BFB5B1B}"/>
              </a:ext>
            </a:extLst>
          </p:cNvPr>
          <p:cNvSpPr>
            <a:spLocks noGrp="1"/>
          </p:cNvSpPr>
          <p:nvPr>
            <p:ph type="sldNum" sz="quarter" idx="12"/>
          </p:nvPr>
        </p:nvSpPr>
        <p:spPr/>
        <p:txBody>
          <a:bodyPr/>
          <a:lstStyle/>
          <a:p>
            <a:pPr lvl="0"/>
            <a:fld id="{7D89A83D-9FCA-4443-BFC7-357A34B4296B}" type="slidenum">
              <a:rPr lang="en-US" smtClean="0"/>
              <a:t>‹#›</a:t>
            </a:fld>
            <a:endParaRPr lang="en-US"/>
          </a:p>
        </p:txBody>
      </p:sp>
    </p:spTree>
    <p:extLst>
      <p:ext uri="{BB962C8B-B14F-4D97-AF65-F5344CB8AC3E}">
        <p14:creationId xmlns:p14="http://schemas.microsoft.com/office/powerpoint/2010/main" val="397305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B1F4-6159-4330-ABD9-5FCC7A3E768B}"/>
              </a:ext>
            </a:extLst>
          </p:cNvPr>
          <p:cNvSpPr>
            <a:spLocks noGrp="1"/>
          </p:cNvSpPr>
          <p:nvPr>
            <p:ph type="title"/>
          </p:nvPr>
        </p:nvSpPr>
        <p:spPr>
          <a:xfrm>
            <a:off x="951760" y="518160"/>
            <a:ext cx="4456535" cy="1813560"/>
          </a:xfrm>
        </p:spPr>
        <p:txBody>
          <a:bodyPr anchor="b"/>
          <a:lstStyle>
            <a:lvl1pPr>
              <a:defRPr sz="3627"/>
            </a:lvl1pPr>
          </a:lstStyle>
          <a:p>
            <a:r>
              <a:rPr lang="en-US"/>
              <a:t>Click to edit Master title style</a:t>
            </a:r>
          </a:p>
        </p:txBody>
      </p:sp>
      <p:sp>
        <p:nvSpPr>
          <p:cNvPr id="3" name="Picture Placeholder 2">
            <a:extLst>
              <a:ext uri="{FF2B5EF4-FFF2-40B4-BE49-F238E27FC236}">
                <a16:creationId xmlns:a16="http://schemas.microsoft.com/office/drawing/2014/main" id="{7AF7277E-42F3-40B7-A287-CD461C21D4FA}"/>
              </a:ext>
            </a:extLst>
          </p:cNvPr>
          <p:cNvSpPr>
            <a:spLocks noGrp="1"/>
          </p:cNvSpPr>
          <p:nvPr>
            <p:ph type="pic" idx="1"/>
          </p:nvPr>
        </p:nvSpPr>
        <p:spPr>
          <a:xfrm>
            <a:off x="5874280" y="1119082"/>
            <a:ext cx="6995160" cy="5523442"/>
          </a:xfrm>
        </p:spPr>
        <p:txBody>
          <a:bodyPr/>
          <a:lstStyle>
            <a:lvl1pPr marL="0" indent="0">
              <a:buNone/>
              <a:defRPr sz="3627"/>
            </a:lvl1pPr>
            <a:lvl2pPr marL="518145" indent="0">
              <a:buNone/>
              <a:defRPr sz="3173"/>
            </a:lvl2pPr>
            <a:lvl3pPr marL="1036290" indent="0">
              <a:buNone/>
              <a:defRPr sz="2720"/>
            </a:lvl3pPr>
            <a:lvl4pPr marL="1554434" indent="0">
              <a:buNone/>
              <a:defRPr sz="2267"/>
            </a:lvl4pPr>
            <a:lvl5pPr marL="2072579" indent="0">
              <a:buNone/>
              <a:defRPr sz="2267"/>
            </a:lvl5pPr>
            <a:lvl6pPr marL="2590724" indent="0">
              <a:buNone/>
              <a:defRPr sz="2267"/>
            </a:lvl6pPr>
            <a:lvl7pPr marL="3108869" indent="0">
              <a:buNone/>
              <a:defRPr sz="2267"/>
            </a:lvl7pPr>
            <a:lvl8pPr marL="3627013" indent="0">
              <a:buNone/>
              <a:defRPr sz="2267"/>
            </a:lvl8pPr>
            <a:lvl9pPr marL="4145158" indent="0">
              <a:buNone/>
              <a:defRPr sz="2267"/>
            </a:lvl9pPr>
          </a:lstStyle>
          <a:p>
            <a:endParaRPr lang="en-US"/>
          </a:p>
        </p:txBody>
      </p:sp>
      <p:sp>
        <p:nvSpPr>
          <p:cNvPr id="4" name="Text Placeholder 3">
            <a:extLst>
              <a:ext uri="{FF2B5EF4-FFF2-40B4-BE49-F238E27FC236}">
                <a16:creationId xmlns:a16="http://schemas.microsoft.com/office/drawing/2014/main" id="{FCBB8C68-0773-40DD-B333-49646AF8CAF5}"/>
              </a:ext>
            </a:extLst>
          </p:cNvPr>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n-US"/>
              <a:t>Click to edit Master text styles</a:t>
            </a:r>
          </a:p>
        </p:txBody>
      </p:sp>
      <p:sp>
        <p:nvSpPr>
          <p:cNvPr id="5" name="Date Placeholder 4">
            <a:extLst>
              <a:ext uri="{FF2B5EF4-FFF2-40B4-BE49-F238E27FC236}">
                <a16:creationId xmlns:a16="http://schemas.microsoft.com/office/drawing/2014/main" id="{4E5974F6-7CF3-4654-A5EC-4DD5682F1E0C}"/>
              </a:ext>
            </a:extLst>
          </p:cNvPr>
          <p:cNvSpPr>
            <a:spLocks noGrp="1"/>
          </p:cNvSpPr>
          <p:nvPr>
            <p:ph type="dt" sz="half" idx="10"/>
          </p:nvPr>
        </p:nvSpPr>
        <p:spPr/>
        <p:txBody>
          <a:bodyPr/>
          <a:lstStyle/>
          <a:p>
            <a:pPr lvl="0"/>
            <a:fld id="{EE5E1AF0-E6F1-4D75-A5A6-19FA2CD0185B}" type="datetime1">
              <a:rPr lang="en-US" smtClean="0"/>
              <a:pPr lvl="0"/>
              <a:t>5/12/2024</a:t>
            </a:fld>
            <a:endParaRPr lang="en-US"/>
          </a:p>
        </p:txBody>
      </p:sp>
      <p:sp>
        <p:nvSpPr>
          <p:cNvPr id="6" name="Footer Placeholder 5">
            <a:extLst>
              <a:ext uri="{FF2B5EF4-FFF2-40B4-BE49-F238E27FC236}">
                <a16:creationId xmlns:a16="http://schemas.microsoft.com/office/drawing/2014/main" id="{4E91E821-5458-4A8C-938D-8BFA936C285F}"/>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47432AC8-A81F-4395-87A2-19EC45679A4A}"/>
              </a:ext>
            </a:extLst>
          </p:cNvPr>
          <p:cNvSpPr>
            <a:spLocks noGrp="1"/>
          </p:cNvSpPr>
          <p:nvPr>
            <p:ph type="sldNum" sz="quarter" idx="12"/>
          </p:nvPr>
        </p:nvSpPr>
        <p:spPr/>
        <p:txBody>
          <a:bodyPr/>
          <a:lstStyle/>
          <a:p>
            <a:pPr lvl="0"/>
            <a:fld id="{1B8F04E0-BA73-4241-B79D-8E83648311E4}" type="slidenum">
              <a:rPr lang="en-US" smtClean="0"/>
              <a:t>‹#›</a:t>
            </a:fld>
            <a:endParaRPr lang="en-US"/>
          </a:p>
        </p:txBody>
      </p:sp>
    </p:spTree>
    <p:extLst>
      <p:ext uri="{BB962C8B-B14F-4D97-AF65-F5344CB8AC3E}">
        <p14:creationId xmlns:p14="http://schemas.microsoft.com/office/powerpoint/2010/main" val="399691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02192C-5423-4464-81D5-A71DEF5D56B3}"/>
              </a:ext>
            </a:extLst>
          </p:cNvPr>
          <p:cNvSpPr>
            <a:spLocks noGrp="1"/>
          </p:cNvSpPr>
          <p:nvPr>
            <p:ph type="title"/>
          </p:nvPr>
        </p:nvSpPr>
        <p:spPr>
          <a:xfrm>
            <a:off x="949960" y="413809"/>
            <a:ext cx="1191768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257F9B-5FFB-4EFE-9EC7-85266B634F79}"/>
              </a:ext>
            </a:extLst>
          </p:cNvPr>
          <p:cNvSpPr>
            <a:spLocks noGrp="1"/>
          </p:cNvSpPr>
          <p:nvPr>
            <p:ph type="body" idx="1"/>
          </p:nvPr>
        </p:nvSpPr>
        <p:spPr>
          <a:xfrm>
            <a:off x="949960" y="2069042"/>
            <a:ext cx="1191768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AB8FA-E232-4031-AFD6-DBA9C261C7AE}"/>
              </a:ext>
            </a:extLst>
          </p:cNvPr>
          <p:cNvSpPr>
            <a:spLocks noGrp="1"/>
          </p:cNvSpPr>
          <p:nvPr>
            <p:ph type="dt" sz="half" idx="2"/>
          </p:nvPr>
        </p:nvSpPr>
        <p:spPr>
          <a:xfrm>
            <a:off x="949960" y="7203864"/>
            <a:ext cx="3108960" cy="413808"/>
          </a:xfrm>
          <a:prstGeom prst="rect">
            <a:avLst/>
          </a:prstGeom>
        </p:spPr>
        <p:txBody>
          <a:bodyPr vert="horz" lIns="91440" tIns="45720" rIns="91440" bIns="45720" rtlCol="0" anchor="ctr"/>
          <a:lstStyle>
            <a:lvl1pPr algn="l">
              <a:defRPr sz="1360">
                <a:solidFill>
                  <a:schemeClr val="tx1">
                    <a:tint val="75000"/>
                  </a:schemeClr>
                </a:solidFill>
              </a:defRPr>
            </a:lvl1pPr>
          </a:lstStyle>
          <a:p>
            <a:pPr lvl="0"/>
            <a:fld id="{1052624F-057A-4903-B489-43D8DDEF903C}" type="datetime1">
              <a:rPr lang="en-US" smtClean="0"/>
              <a:pPr lvl="0"/>
              <a:t>5/12/2024</a:t>
            </a:fld>
            <a:endParaRPr lang="en-US"/>
          </a:p>
        </p:txBody>
      </p:sp>
      <p:sp>
        <p:nvSpPr>
          <p:cNvPr id="5" name="Footer Placeholder 4">
            <a:extLst>
              <a:ext uri="{FF2B5EF4-FFF2-40B4-BE49-F238E27FC236}">
                <a16:creationId xmlns:a16="http://schemas.microsoft.com/office/drawing/2014/main" id="{0593AEC3-C7D8-4873-9EC1-4B175F99C4BF}"/>
              </a:ext>
            </a:extLst>
          </p:cNvPr>
          <p:cNvSpPr>
            <a:spLocks noGrp="1"/>
          </p:cNvSpPr>
          <p:nvPr>
            <p:ph type="ftr" sz="quarter" idx="3"/>
          </p:nvPr>
        </p:nvSpPr>
        <p:spPr>
          <a:xfrm>
            <a:off x="4577080" y="7203864"/>
            <a:ext cx="4663440" cy="413808"/>
          </a:xfrm>
          <a:prstGeom prst="rect">
            <a:avLst/>
          </a:prstGeom>
        </p:spPr>
        <p:txBody>
          <a:bodyPr vert="horz" lIns="91440" tIns="45720" rIns="91440" bIns="45720" rtlCol="0" anchor="ctr"/>
          <a:lstStyle>
            <a:lvl1pPr algn="ctr">
              <a:defRPr sz="1360">
                <a:solidFill>
                  <a:schemeClr val="tx1">
                    <a:tint val="75000"/>
                  </a:schemeClr>
                </a:solidFill>
              </a:defRPr>
            </a:lvl1pPr>
          </a:lstStyle>
          <a:p>
            <a:pPr lvl="0"/>
            <a:endParaRPr lang="en-US"/>
          </a:p>
        </p:txBody>
      </p:sp>
      <p:sp>
        <p:nvSpPr>
          <p:cNvPr id="6" name="Slide Number Placeholder 5">
            <a:extLst>
              <a:ext uri="{FF2B5EF4-FFF2-40B4-BE49-F238E27FC236}">
                <a16:creationId xmlns:a16="http://schemas.microsoft.com/office/drawing/2014/main" id="{6ACBCA70-1938-487B-B077-012FFD261064}"/>
              </a:ext>
            </a:extLst>
          </p:cNvPr>
          <p:cNvSpPr>
            <a:spLocks noGrp="1"/>
          </p:cNvSpPr>
          <p:nvPr>
            <p:ph type="sldNum" sz="quarter" idx="4"/>
          </p:nvPr>
        </p:nvSpPr>
        <p:spPr>
          <a:xfrm>
            <a:off x="9758680" y="7203864"/>
            <a:ext cx="3108960" cy="413808"/>
          </a:xfrm>
          <a:prstGeom prst="rect">
            <a:avLst/>
          </a:prstGeom>
        </p:spPr>
        <p:txBody>
          <a:bodyPr vert="horz" lIns="91440" tIns="45720" rIns="91440" bIns="45720" rtlCol="0" anchor="ctr"/>
          <a:lstStyle>
            <a:lvl1pPr algn="r">
              <a:defRPr sz="1360">
                <a:solidFill>
                  <a:schemeClr val="tx1">
                    <a:tint val="75000"/>
                  </a:schemeClr>
                </a:solidFill>
              </a:defRPr>
            </a:lvl1pPr>
          </a:lstStyle>
          <a:p>
            <a:pPr lvl="0"/>
            <a:fld id="{AF262E22-B292-4EC4-A90D-CFD0FC4E81F9}" type="slidenum">
              <a:rPr lang="en-US" smtClean="0"/>
              <a:t>‹#›</a:t>
            </a:fld>
            <a:endParaRPr lang="en-US"/>
          </a:p>
        </p:txBody>
      </p:sp>
    </p:spTree>
    <p:extLst>
      <p:ext uri="{BB962C8B-B14F-4D97-AF65-F5344CB8AC3E}">
        <p14:creationId xmlns:p14="http://schemas.microsoft.com/office/powerpoint/2010/main" val="42079165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1036290" rtl="0" eaLnBrk="1" latinLnBrk="0" hangingPunct="1">
        <a:lnSpc>
          <a:spcPct val="90000"/>
        </a:lnSpc>
        <a:spcBef>
          <a:spcPct val="0"/>
        </a:spcBef>
        <a:buNone/>
        <a:defRPr sz="4987" kern="1200">
          <a:solidFill>
            <a:schemeClr val="tx1"/>
          </a:solidFill>
          <a:latin typeface="+mj-lt"/>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09/ACCESS.2020.3006887" TargetMode="External"/><Relationship Id="rId2" Type="http://schemas.openxmlformats.org/officeDocument/2006/relationships/hyperlink" Target="https://doi.org/10.1109/ICETET.2013.17" TargetMode="External"/><Relationship Id="rId1" Type="http://schemas.openxmlformats.org/officeDocument/2006/relationships/slideLayout" Target="../slideLayouts/slideLayout2.xml"/><Relationship Id="rId6" Type="http://schemas.openxmlformats.org/officeDocument/2006/relationships/hyperlink" Target="https://doi.org/10.1109/ACCESS.2021.3133797" TargetMode="External"/><Relationship Id="rId5" Type="http://schemas.openxmlformats.org/officeDocument/2006/relationships/hyperlink" Target="https://doi.org/10.1109/LT.2018.8368509" TargetMode="External"/><Relationship Id="rId4" Type="http://schemas.openxmlformats.org/officeDocument/2006/relationships/hyperlink" Target="https://doi.org/10.1109/ACCESS.2021.313160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109/ICOEI56765.2023.10125826" TargetMode="External"/><Relationship Id="rId2" Type="http://schemas.openxmlformats.org/officeDocument/2006/relationships/hyperlink" Target="https://doi.org/10.3390/s22207954" TargetMode="External"/><Relationship Id="rId1" Type="http://schemas.openxmlformats.org/officeDocument/2006/relationships/slideLayout" Target="../slideLayouts/slideLayout2.xml"/><Relationship Id="rId6" Type="http://schemas.openxmlformats.org/officeDocument/2006/relationships/hyperlink" Target="https://doi.org/10.3233/JIFS-189743" TargetMode="External"/><Relationship Id="rId5" Type="http://schemas.openxmlformats.org/officeDocument/2006/relationships/hyperlink" Target="https://doi.org/10.1109/I-SMAC47947.2019.9032662" TargetMode="External"/><Relationship Id="rId4" Type="http://schemas.openxmlformats.org/officeDocument/2006/relationships/hyperlink" Target="https://doi.org/10.4258/hir.2016.22.4.3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83F9-1A5A-43D3-AA35-255A2D918C8E}"/>
              </a:ext>
            </a:extLst>
          </p:cNvPr>
          <p:cNvSpPr txBox="1">
            <a:spLocks noGrp="1"/>
          </p:cNvSpPr>
          <p:nvPr>
            <p:ph type="ctrTitle"/>
          </p:nvPr>
        </p:nvSpPr>
        <p:spPr>
          <a:xfrm>
            <a:off x="1620135" y="-73000"/>
            <a:ext cx="10783614" cy="2205962"/>
          </a:xfrm>
        </p:spPr>
        <p:txBody>
          <a:bodyPr anchorCtr="1">
            <a:normAutofit/>
          </a:bodyPr>
          <a:lstStyle/>
          <a:p>
            <a:r>
              <a:rPr lang="en-US"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Accident Detection and Prevention System</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latin typeface="Times New Roman" pitchFamily="18"/>
              <a:cs typeface="Times New Roman" pitchFamily="18"/>
            </a:endParaRPr>
          </a:p>
        </p:txBody>
      </p:sp>
      <p:sp>
        <p:nvSpPr>
          <p:cNvPr id="3" name="Subtitle 2">
            <a:extLst>
              <a:ext uri="{FF2B5EF4-FFF2-40B4-BE49-F238E27FC236}">
                <a16:creationId xmlns:a16="http://schemas.microsoft.com/office/drawing/2014/main" id="{2A9A9273-E8A2-41FB-A578-FBA3185C0B13}"/>
              </a:ext>
            </a:extLst>
          </p:cNvPr>
          <p:cNvSpPr txBox="1">
            <a:spLocks noGrp="1"/>
          </p:cNvSpPr>
          <p:nvPr>
            <p:ph type="subTitle" idx="1"/>
          </p:nvPr>
        </p:nvSpPr>
        <p:spPr>
          <a:xfrm>
            <a:off x="540510" y="2348744"/>
            <a:ext cx="12484272" cy="5155642"/>
          </a:xfrm>
        </p:spPr>
        <p:txBody>
          <a:bodyPr anchorCtr="1">
            <a:normAutofit fontScale="92500" lnSpcReduction="10000"/>
          </a:bodyPr>
          <a:lstStyle/>
          <a:p>
            <a:pPr lvl="0" algn="l">
              <a:lnSpc>
                <a:spcPct val="160000"/>
              </a:lnSpc>
            </a:pPr>
            <a:r>
              <a:rPr lang="en-US" i="1" dirty="0">
                <a:solidFill>
                  <a:srgbClr val="0070C0"/>
                </a:solidFill>
                <a:latin typeface="Times New Roman" pitchFamily="18"/>
                <a:cs typeface="Times New Roman" pitchFamily="18"/>
              </a:rPr>
              <a:t>                                         Presented by:</a:t>
            </a:r>
          </a:p>
          <a:p>
            <a:pPr lvl="0" algn="just"/>
            <a:r>
              <a:rPr lang="en-US" sz="2400" b="1" dirty="0">
                <a:solidFill>
                  <a:srgbClr val="FF0000"/>
                </a:solidFill>
                <a:latin typeface="Times New Roman" pitchFamily="18"/>
                <a:cs typeface="Times New Roman" pitchFamily="18"/>
              </a:rPr>
              <a:t>           S.GUGANESH RAJ          -     510920106006</a:t>
            </a:r>
          </a:p>
          <a:p>
            <a:pPr lvl="0" algn="just"/>
            <a:r>
              <a:rPr lang="en-US" sz="2400" b="1" dirty="0">
                <a:solidFill>
                  <a:srgbClr val="FF0000"/>
                </a:solidFill>
                <a:latin typeface="Times New Roman" pitchFamily="18"/>
                <a:cs typeface="Times New Roman" pitchFamily="18"/>
              </a:rPr>
              <a:t>           N.ADITHYA                       -     510920106001</a:t>
            </a:r>
          </a:p>
          <a:p>
            <a:pPr lvl="0" algn="just"/>
            <a:r>
              <a:rPr lang="en-US" sz="2400" b="1" dirty="0">
                <a:solidFill>
                  <a:srgbClr val="FF0000"/>
                </a:solidFill>
                <a:latin typeface="Times New Roman" pitchFamily="18"/>
                <a:cs typeface="Times New Roman" pitchFamily="18"/>
              </a:rPr>
              <a:t>           I.JAYALAKSHMI              -     510920106007</a:t>
            </a:r>
          </a:p>
          <a:p>
            <a:pPr lvl="0" algn="just"/>
            <a:r>
              <a:rPr lang="en-US" sz="2400" b="1" dirty="0">
                <a:solidFill>
                  <a:srgbClr val="FF0000"/>
                </a:solidFill>
                <a:latin typeface="Times New Roman" pitchFamily="18"/>
                <a:cs typeface="Times New Roman" pitchFamily="18"/>
              </a:rPr>
              <a:t>           S.SRIDHAR                        -     510920106305</a:t>
            </a:r>
          </a:p>
          <a:p>
            <a:pPr lvl="0" algn="l">
              <a:lnSpc>
                <a:spcPct val="270000"/>
              </a:lnSpc>
            </a:pPr>
            <a:r>
              <a:rPr lang="en-US" sz="1900" b="1" dirty="0">
                <a:solidFill>
                  <a:srgbClr val="FF0000"/>
                </a:solidFill>
                <a:latin typeface="Times New Roman" pitchFamily="18"/>
                <a:cs typeface="Times New Roman" pitchFamily="18"/>
              </a:rPr>
              <a:t>             B.E.ELECTRONICS AND COMMUNICATION ENGINEERING</a:t>
            </a:r>
            <a:endParaRPr lang="en-US" b="1" dirty="0">
              <a:solidFill>
                <a:srgbClr val="FF0000"/>
              </a:solidFill>
              <a:latin typeface="Times New Roman" pitchFamily="18"/>
              <a:cs typeface="Times New Roman" pitchFamily="18"/>
            </a:endParaRPr>
          </a:p>
          <a:p>
            <a:pPr lvl="0" algn="just"/>
            <a:r>
              <a:rPr lang="en-US" i="1" dirty="0">
                <a:solidFill>
                  <a:srgbClr val="0070C0"/>
                </a:solidFill>
                <a:latin typeface="Times New Roman" pitchFamily="18"/>
                <a:cs typeface="Times New Roman" pitchFamily="18"/>
              </a:rPr>
              <a:t>                                      Guided By:</a:t>
            </a:r>
          </a:p>
          <a:p>
            <a:pPr lvl="0" algn="just"/>
            <a:r>
              <a:rPr lang="en-US" sz="2400" b="1" dirty="0">
                <a:solidFill>
                  <a:srgbClr val="FF0000"/>
                </a:solidFill>
                <a:latin typeface="Times New Roman" pitchFamily="18"/>
                <a:cs typeface="Times New Roman" pitchFamily="18"/>
              </a:rPr>
              <a:t>                           </a:t>
            </a:r>
            <a:r>
              <a:rPr lang="en-US" sz="2700" b="1" dirty="0">
                <a:solidFill>
                  <a:srgbClr val="FF0000"/>
                </a:solidFill>
                <a:latin typeface="Times New Roman" pitchFamily="18"/>
                <a:cs typeface="Times New Roman" pitchFamily="18"/>
              </a:rPr>
              <a:t>Dr . S. Chandru M.E., PhD</a:t>
            </a:r>
            <a:r>
              <a:rPr lang="en-US" sz="2400" b="1" dirty="0">
                <a:solidFill>
                  <a:srgbClr val="FF0000"/>
                </a:solidFill>
                <a:latin typeface="Times New Roman" pitchFamily="18"/>
                <a:cs typeface="Times New Roman" pitchFamily="18"/>
              </a:rPr>
              <a:t>,</a:t>
            </a:r>
          </a:p>
          <a:p>
            <a:pPr lvl="0" algn="just"/>
            <a:r>
              <a:rPr lang="en-US" b="1" dirty="0">
                <a:solidFill>
                  <a:srgbClr val="FF0000"/>
                </a:solidFill>
                <a:latin typeface="Times New Roman" pitchFamily="18"/>
                <a:cs typeface="Times New Roman" pitchFamily="18"/>
              </a:rPr>
              <a:t>             </a:t>
            </a:r>
            <a:r>
              <a:rPr lang="en-US" sz="2500" b="1" dirty="0">
                <a:solidFill>
                  <a:srgbClr val="FF0000"/>
                </a:solidFill>
                <a:latin typeface="Times New Roman" pitchFamily="18"/>
                <a:cs typeface="Times New Roman" pitchFamily="18"/>
              </a:rPr>
              <a:t>Assistant Professor / Head Of Department, </a:t>
            </a:r>
          </a:p>
          <a:p>
            <a:pPr lvl="0" algn="just"/>
            <a:r>
              <a:rPr lang="en-US" sz="2500" b="1" dirty="0">
                <a:solidFill>
                  <a:srgbClr val="FF0000"/>
                </a:solidFill>
                <a:latin typeface="Times New Roman" pitchFamily="18"/>
                <a:cs typeface="Times New Roman" pitchFamily="18"/>
              </a:rPr>
              <a:t>		     Department of ECE</a:t>
            </a:r>
          </a:p>
          <a:p>
            <a:pPr lvl="0" algn="ctr"/>
            <a:endParaRPr lang="en-US" i="1" dirty="0">
              <a:solidFill>
                <a:srgbClr val="90C226"/>
              </a:solidFill>
              <a:latin typeface="Times New Roman" pitchFamily="18"/>
              <a:cs typeface="Times New Roman" pitchFamily="18"/>
            </a:endParaRPr>
          </a:p>
          <a:p>
            <a:pPr lvl="0" algn="ctr"/>
            <a:endParaRPr lang="en-US" dirty="0">
              <a:latin typeface="Times New Roman" pitchFamily="18"/>
              <a:cs typeface="Times New Roman" pitchFamily="18"/>
            </a:endParaRPr>
          </a:p>
          <a:p>
            <a:pPr lvl="0" algn="ctr"/>
            <a:endParaRPr lang="en-US" dirty="0">
              <a:latin typeface="Times New Roman" pitchFamily="18"/>
              <a:cs typeface="Times New Roman" pitchFamily="18"/>
            </a:endParaRPr>
          </a:p>
        </p:txBody>
      </p:sp>
      <p:pic>
        <p:nvPicPr>
          <p:cNvPr id="4" name="Picture 4" descr="Anna University Logo.jpg">
            <a:extLst>
              <a:ext uri="{FF2B5EF4-FFF2-40B4-BE49-F238E27FC236}">
                <a16:creationId xmlns:a16="http://schemas.microsoft.com/office/drawing/2014/main" id="{56E97F8C-8C28-41EA-BA33-2CD7F3D1938E}"/>
              </a:ext>
            </a:extLst>
          </p:cNvPr>
          <p:cNvPicPr>
            <a:picLocks noChangeAspect="1"/>
          </p:cNvPicPr>
          <p:nvPr/>
        </p:nvPicPr>
        <p:blipFill>
          <a:blip r:embed="rId2"/>
          <a:stretch>
            <a:fillRect/>
          </a:stretch>
        </p:blipFill>
        <p:spPr>
          <a:xfrm>
            <a:off x="11782716" y="851550"/>
            <a:ext cx="1242066" cy="1281412"/>
          </a:xfrm>
          <a:prstGeom prst="rect">
            <a:avLst/>
          </a:prstGeom>
          <a:noFill/>
          <a:ln cap="rnd">
            <a:noFill/>
          </a:ln>
        </p:spPr>
      </p:pic>
      <p:pic>
        <p:nvPicPr>
          <p:cNvPr id="5" name="Picture 5" descr="Logo-GIT - 1200 resolution copy">
            <a:extLst>
              <a:ext uri="{FF2B5EF4-FFF2-40B4-BE49-F238E27FC236}">
                <a16:creationId xmlns:a16="http://schemas.microsoft.com/office/drawing/2014/main" id="{98CF2A8F-EB9E-4644-A73E-8ECCE7BB6F0F}"/>
              </a:ext>
            </a:extLst>
          </p:cNvPr>
          <p:cNvPicPr>
            <a:picLocks noChangeAspect="1"/>
          </p:cNvPicPr>
          <p:nvPr/>
        </p:nvPicPr>
        <p:blipFill>
          <a:blip r:embed="rId3"/>
          <a:srcRect/>
          <a:stretch>
            <a:fillRect/>
          </a:stretch>
        </p:blipFill>
        <p:spPr>
          <a:xfrm>
            <a:off x="910802" y="875901"/>
            <a:ext cx="1238582" cy="1257071"/>
          </a:xfrm>
          <a:prstGeom prst="rect">
            <a:avLst/>
          </a:prstGeom>
          <a:noFill/>
          <a:ln cap="rnd">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F52EE-1DE5-4BD3-AE80-AECB9966B00F}"/>
              </a:ext>
            </a:extLst>
          </p:cNvPr>
          <p:cNvSpPr txBox="1">
            <a:spLocks noGrp="1"/>
          </p:cNvSpPr>
          <p:nvPr>
            <p:ph type="title"/>
          </p:nvPr>
        </p:nvSpPr>
        <p:spPr>
          <a:xfrm>
            <a:off x="2242486" y="707015"/>
            <a:ext cx="9742886" cy="587309"/>
          </a:xfrm>
        </p:spPr>
        <p:txBody>
          <a:bodyPr anchorCtr="1"/>
          <a:lstStyle/>
          <a:p>
            <a:pPr lvl="0" algn="ctr"/>
            <a:r>
              <a:rPr lang="en-US" sz="3000" b="1" dirty="0">
                <a:solidFill>
                  <a:srgbClr val="FF0000"/>
                </a:solidFill>
                <a:latin typeface="Times New Roman" panose="02020603050405020304" pitchFamily="18" charset="0"/>
                <a:cs typeface="Times New Roman" panose="02020603050405020304" pitchFamily="18" charset="0"/>
              </a:rPr>
              <a:t>BLOCK DIAGRAM OF PROPOSED SYSTEM</a:t>
            </a:r>
          </a:p>
        </p:txBody>
      </p:sp>
      <p:sp>
        <p:nvSpPr>
          <p:cNvPr id="3" name="Rectangle 2">
            <a:extLst>
              <a:ext uri="{FF2B5EF4-FFF2-40B4-BE49-F238E27FC236}">
                <a16:creationId xmlns:a16="http://schemas.microsoft.com/office/drawing/2014/main" id="{81A63B2D-80E3-0419-8147-BC894E948E93}"/>
              </a:ext>
            </a:extLst>
          </p:cNvPr>
          <p:cNvSpPr/>
          <p:nvPr/>
        </p:nvSpPr>
        <p:spPr>
          <a:xfrm>
            <a:off x="8762067" y="4293461"/>
            <a:ext cx="84083" cy="890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75AC7D7-71EC-C0A6-911F-525D19F76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457" y="1304834"/>
            <a:ext cx="8183798" cy="5785945"/>
          </a:xfrm>
          <a:prstGeom prst="rect">
            <a:avLst/>
          </a:prstGeom>
        </p:spPr>
      </p:pic>
      <p:pic>
        <p:nvPicPr>
          <p:cNvPr id="10" name="Picture 9">
            <a:extLst>
              <a:ext uri="{FF2B5EF4-FFF2-40B4-BE49-F238E27FC236}">
                <a16:creationId xmlns:a16="http://schemas.microsoft.com/office/drawing/2014/main" id="{96B888AC-B3FA-7090-D629-A68D4B214018}"/>
              </a:ext>
            </a:extLst>
          </p:cNvPr>
          <p:cNvPicPr>
            <a:picLocks noChangeAspect="1"/>
          </p:cNvPicPr>
          <p:nvPr/>
        </p:nvPicPr>
        <p:blipFill rotWithShape="1">
          <a:blip r:embed="rId3">
            <a:extLst>
              <a:ext uri="{28A0092B-C50C-407E-A947-70E740481C1C}">
                <a14:useLocalDpi xmlns:a14="http://schemas.microsoft.com/office/drawing/2010/main" val="0"/>
              </a:ext>
            </a:extLst>
          </a:blip>
          <a:srcRect l="3877" t="17338" r="56618" b="71188"/>
          <a:stretch/>
        </p:blipFill>
        <p:spPr>
          <a:xfrm>
            <a:off x="3594537" y="5704345"/>
            <a:ext cx="3037490" cy="6649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5F352E8-D898-6BF3-1812-EE795206904C}"/>
              </a:ext>
            </a:extLst>
          </p:cNvPr>
          <p:cNvSpPr/>
          <p:nvPr/>
        </p:nvSpPr>
        <p:spPr>
          <a:xfrm>
            <a:off x="7415850" y="1401833"/>
            <a:ext cx="6112565" cy="4275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DD1DDE5B-BC99-6BD8-80AD-FDAC77492917}"/>
              </a:ext>
            </a:extLst>
          </p:cNvPr>
          <p:cNvSpPr/>
          <p:nvPr/>
        </p:nvSpPr>
        <p:spPr>
          <a:xfrm>
            <a:off x="746912" y="1401833"/>
            <a:ext cx="6112565" cy="420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1857090" y="0"/>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SYSTEM INTEGRATION</a:t>
            </a:r>
            <a:endParaRPr lang="en-US"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8F47546-F3A5-B034-1248-46168AFED39D}"/>
              </a:ext>
            </a:extLst>
          </p:cNvPr>
          <p:cNvSpPr txBox="1"/>
          <p:nvPr/>
        </p:nvSpPr>
        <p:spPr>
          <a:xfrm>
            <a:off x="1014261" y="1582668"/>
            <a:ext cx="5845216" cy="3914085"/>
          </a:xfrm>
          <a:prstGeom prst="rect">
            <a:avLst/>
          </a:prstGeom>
          <a:noFill/>
        </p:spPr>
        <p:txBody>
          <a:bodyPr wrap="square">
            <a:spAutoFit/>
          </a:bodyPr>
          <a:lstStyle/>
          <a:p>
            <a:pPr>
              <a:lnSpc>
                <a:spcPct val="107000"/>
              </a:lnSpc>
              <a:spcAft>
                <a:spcPts val="800"/>
              </a:spcAft>
            </a:pPr>
            <a:r>
              <a:rPr lang="en-IN" sz="1800" b="1"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t>             </a:t>
            </a:r>
            <a:r>
              <a:rPr lang="en-IN" sz="2400" b="1"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t>HARDWARE REQUIRMENTS</a:t>
            </a:r>
            <a:endParaRPr lang="en-IN" sz="1800" dirty="0">
              <a:solidFill>
                <a:schemeClr val="bg1"/>
              </a:solidFill>
              <a:effectLst/>
              <a:latin typeface="Calibri" panose="020F0502020204030204" pitchFamily="34" charset="0"/>
              <a:ea typeface="Calibri" panose="020F0502020204030204" pitchFamily="34" charset="0"/>
              <a:cs typeface="Latha" panose="020B0604020202020204" pitchFamily="34" charset="0"/>
            </a:endParaRPr>
          </a:p>
          <a:p>
            <a:endParaRPr lang="en-US" i="0" dirty="0">
              <a:solidFill>
                <a:schemeClr val="bg1"/>
              </a:solidFill>
              <a:effectLst/>
              <a:latin typeface="Söhne"/>
            </a:endParaRPr>
          </a:p>
          <a:p>
            <a:pPr marL="342900" indent="-342900">
              <a:buAutoNum type="arabicPeriod"/>
            </a:pPr>
            <a:r>
              <a:rPr lang="en-US" b="1" i="0" dirty="0">
                <a:solidFill>
                  <a:schemeClr val="bg1"/>
                </a:solidFill>
                <a:effectLst/>
                <a:latin typeface="Times New Roman" panose="02020603050405020304" pitchFamily="18" charset="0"/>
                <a:cs typeface="Times New Roman" panose="02020603050405020304" pitchFamily="18" charset="0"/>
              </a:rPr>
              <a:t>ARDUINO UNO</a:t>
            </a:r>
          </a:p>
          <a:p>
            <a:pPr marL="342900" indent="-342900">
              <a:buAutoNum type="arabicPeriod"/>
            </a:pPr>
            <a:r>
              <a:rPr lang="en-US" b="1" i="0" dirty="0">
                <a:solidFill>
                  <a:schemeClr val="bg1"/>
                </a:solidFill>
                <a:effectLst/>
                <a:latin typeface="Times New Roman" panose="02020603050405020304" pitchFamily="18" charset="0"/>
                <a:cs typeface="Times New Roman" panose="02020603050405020304" pitchFamily="18" charset="0"/>
              </a:rPr>
              <a:t>EYEBLINK SENSOR</a:t>
            </a:r>
          </a:p>
          <a:p>
            <a:pPr marL="342900" indent="-342900">
              <a:buAutoNum type="arabicPeriod"/>
            </a:pPr>
            <a:r>
              <a:rPr lang="en-US" b="1" dirty="0">
                <a:solidFill>
                  <a:schemeClr val="bg1"/>
                </a:solidFill>
                <a:latin typeface="Times New Roman" panose="02020603050405020304" pitchFamily="18" charset="0"/>
                <a:cs typeface="Times New Roman" panose="02020603050405020304" pitchFamily="18" charset="0"/>
              </a:rPr>
              <a:t>ALCOHOL SENSOR</a:t>
            </a:r>
          </a:p>
          <a:p>
            <a:pPr marL="342900" indent="-342900">
              <a:buAutoNum type="arabicPeriod"/>
            </a:pPr>
            <a:r>
              <a:rPr lang="en-US" b="1" i="0" dirty="0">
                <a:solidFill>
                  <a:schemeClr val="bg1"/>
                </a:solidFill>
                <a:effectLst/>
                <a:latin typeface="Times New Roman" panose="02020603050405020304" pitchFamily="18" charset="0"/>
                <a:cs typeface="Times New Roman" panose="02020603050405020304" pitchFamily="18" charset="0"/>
              </a:rPr>
              <a:t>MEMS SENSOR</a:t>
            </a:r>
          </a:p>
          <a:p>
            <a:pPr marL="342900" indent="-342900">
              <a:buAutoNum type="arabicPeriod"/>
            </a:pPr>
            <a:r>
              <a:rPr lang="en-US" b="1" dirty="0">
                <a:solidFill>
                  <a:schemeClr val="bg1"/>
                </a:solidFill>
                <a:latin typeface="Times New Roman" panose="02020603050405020304" pitchFamily="18" charset="0"/>
                <a:cs typeface="Times New Roman" panose="02020603050405020304" pitchFamily="18" charset="0"/>
              </a:rPr>
              <a:t>CRASH SENSOR</a:t>
            </a:r>
          </a:p>
          <a:p>
            <a:pPr marL="342900" indent="-342900">
              <a:buAutoNum type="arabicPeriod"/>
            </a:pPr>
            <a:r>
              <a:rPr lang="en-US" b="1" i="0" dirty="0">
                <a:solidFill>
                  <a:schemeClr val="bg1"/>
                </a:solidFill>
                <a:effectLst/>
                <a:latin typeface="Times New Roman" panose="02020603050405020304" pitchFamily="18" charset="0"/>
                <a:cs typeface="Times New Roman" panose="02020603050405020304" pitchFamily="18" charset="0"/>
              </a:rPr>
              <a:t>GSM MODULE</a:t>
            </a:r>
          </a:p>
          <a:p>
            <a:pPr marL="342900" indent="-342900">
              <a:buAutoNum type="arabicPeriod"/>
            </a:pPr>
            <a:r>
              <a:rPr lang="en-US" b="1" dirty="0">
                <a:solidFill>
                  <a:schemeClr val="bg1"/>
                </a:solidFill>
                <a:latin typeface="Times New Roman" panose="02020603050405020304" pitchFamily="18" charset="0"/>
                <a:cs typeface="Times New Roman" panose="02020603050405020304" pitchFamily="18" charset="0"/>
              </a:rPr>
              <a:t>GPS MODULE</a:t>
            </a:r>
          </a:p>
          <a:p>
            <a:pPr marL="342900" indent="-342900">
              <a:buAutoNum type="arabicPeriod"/>
            </a:pPr>
            <a:r>
              <a:rPr lang="en-US" b="1" i="0" dirty="0">
                <a:solidFill>
                  <a:schemeClr val="bg1"/>
                </a:solidFill>
                <a:effectLst/>
                <a:latin typeface="Times New Roman" panose="02020603050405020304" pitchFamily="18" charset="0"/>
                <a:cs typeface="Times New Roman" panose="02020603050405020304" pitchFamily="18" charset="0"/>
              </a:rPr>
              <a:t>IOT MODULE</a:t>
            </a:r>
          </a:p>
          <a:p>
            <a:pPr marL="342900" indent="-342900">
              <a:buAutoNum type="arabicPeriod"/>
            </a:pPr>
            <a:r>
              <a:rPr lang="en-US" b="1" dirty="0">
                <a:solidFill>
                  <a:schemeClr val="bg1"/>
                </a:solidFill>
                <a:latin typeface="Times New Roman" panose="02020603050405020304" pitchFamily="18" charset="0"/>
                <a:cs typeface="Times New Roman" panose="02020603050405020304" pitchFamily="18" charset="0"/>
              </a:rPr>
              <a:t>LCD</a:t>
            </a:r>
          </a:p>
          <a:p>
            <a:pPr marL="342900" indent="-342900">
              <a:buAutoNum type="arabicPeriod"/>
            </a:pPr>
            <a:r>
              <a:rPr lang="en-US" b="1" i="0" dirty="0">
                <a:solidFill>
                  <a:schemeClr val="bg1"/>
                </a:solidFill>
                <a:effectLst/>
                <a:latin typeface="Times New Roman" panose="02020603050405020304" pitchFamily="18" charset="0"/>
                <a:cs typeface="Times New Roman" panose="02020603050405020304" pitchFamily="18" charset="0"/>
              </a:rPr>
              <a:t>BUZZER</a:t>
            </a:r>
          </a:p>
          <a:p>
            <a:pPr marL="342900" indent="-342900">
              <a:buAutoNum type="arabicPeriod"/>
            </a:pPr>
            <a:r>
              <a:rPr lang="en-US" b="1" dirty="0">
                <a:solidFill>
                  <a:schemeClr val="bg1"/>
                </a:solidFill>
                <a:latin typeface="Times New Roman" panose="02020603050405020304" pitchFamily="18" charset="0"/>
                <a:cs typeface="Times New Roman" panose="02020603050405020304" pitchFamily="18" charset="0"/>
              </a:rPr>
              <a:t>POWER SUPPLY</a:t>
            </a:r>
            <a:endParaRPr lang="en-US" b="1" i="0" dirty="0">
              <a:solidFill>
                <a:schemeClr val="bg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A8D51D2-B18B-205D-7215-353A37F9F7CE}"/>
              </a:ext>
            </a:extLst>
          </p:cNvPr>
          <p:cNvSpPr txBox="1"/>
          <p:nvPr/>
        </p:nvSpPr>
        <p:spPr>
          <a:xfrm>
            <a:off x="7972384" y="1582668"/>
            <a:ext cx="5845216" cy="2102370"/>
          </a:xfrm>
          <a:prstGeom prst="rect">
            <a:avLst/>
          </a:prstGeom>
          <a:noFill/>
        </p:spPr>
        <p:txBody>
          <a:bodyPr wrap="square">
            <a:spAutoFit/>
          </a:bodyPr>
          <a:lstStyle/>
          <a:p>
            <a:pPr>
              <a:lnSpc>
                <a:spcPct val="107000"/>
              </a:lnSpc>
              <a:spcAft>
                <a:spcPts val="800"/>
              </a:spcAft>
            </a:pPr>
            <a:r>
              <a:rPr lang="en-IN" sz="2400" b="1"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t>      SOFTWARE REQUIRMENTS</a:t>
            </a:r>
          </a:p>
          <a:p>
            <a:pPr>
              <a:lnSpc>
                <a:spcPct val="107000"/>
              </a:lnSpc>
              <a:spcAft>
                <a:spcPts val="800"/>
              </a:spcAft>
            </a:pPr>
            <a:endParaRPr lang="en-IN" sz="2400" b="1" dirty="0">
              <a:solidFill>
                <a:schemeClr val="bg1"/>
              </a:solidFill>
              <a:latin typeface="Times New Roman" panose="02020603050405020304" pitchFamily="18" charset="0"/>
              <a:ea typeface="Calibri" panose="020F0502020204030204" pitchFamily="34" charset="0"/>
              <a:cs typeface="Latha" panose="020B0604020202020204" pitchFamily="34" charset="0"/>
            </a:endParaRPr>
          </a:p>
          <a:p>
            <a:pPr>
              <a:lnSpc>
                <a:spcPct val="107000"/>
              </a:lnSpc>
              <a:spcAft>
                <a:spcPts val="800"/>
              </a:spcAft>
            </a:pPr>
            <a:endParaRPr lang="en-IN" sz="1800" dirty="0">
              <a:solidFill>
                <a:schemeClr val="bg1"/>
              </a:solidFill>
              <a:effectLst/>
              <a:latin typeface="Calibri" panose="020F0502020204030204" pitchFamily="34" charset="0"/>
              <a:ea typeface="Calibri" panose="020F0502020204030204" pitchFamily="34" charset="0"/>
              <a:cs typeface="Latha" panose="020B0604020202020204" pitchFamily="34" charset="0"/>
            </a:endParaRPr>
          </a:p>
          <a:p>
            <a:r>
              <a:rPr lang="en-US" sz="2000" b="1" i="0" dirty="0">
                <a:solidFill>
                  <a:schemeClr val="bg1"/>
                </a:solidFill>
                <a:effectLst/>
                <a:latin typeface="Times New Roman" panose="02020603050405020304" pitchFamily="18" charset="0"/>
                <a:cs typeface="Times New Roman" panose="02020603050405020304" pitchFamily="18" charset="0"/>
              </a:rPr>
              <a:t>1.EMBEDDED C</a:t>
            </a:r>
          </a:p>
          <a:p>
            <a:r>
              <a:rPr lang="en-US" sz="2000" b="1" dirty="0">
                <a:solidFill>
                  <a:schemeClr val="bg1"/>
                </a:solidFill>
                <a:latin typeface="Times New Roman" panose="02020603050405020304" pitchFamily="18" charset="0"/>
                <a:cs typeface="Times New Roman" panose="02020603050405020304" pitchFamily="18" charset="0"/>
              </a:rPr>
              <a:t>2.ARDUINO IDE </a:t>
            </a:r>
            <a:endParaRPr lang="en-US" sz="2000" b="1"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8055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1857090" y="0"/>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HARDWARE USED</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6343EA-22F4-4424-84EC-18C21B32AEBB}"/>
              </a:ext>
            </a:extLst>
          </p:cNvPr>
          <p:cNvSpPr txBox="1"/>
          <p:nvPr/>
        </p:nvSpPr>
        <p:spPr>
          <a:xfrm>
            <a:off x="2742844" y="618104"/>
            <a:ext cx="8555422" cy="461665"/>
          </a:xfrm>
          <a:prstGeom prst="rect">
            <a:avLst/>
          </a:prstGeom>
          <a:noFill/>
        </p:spPr>
        <p:txBody>
          <a:bodyPr wrap="square">
            <a:spAutoFit/>
          </a:bodyPr>
          <a:lstStyle/>
          <a:p>
            <a:pPr algn="ctr"/>
            <a:r>
              <a:rPr lang="en-US" sz="2400" b="1" i="0" dirty="0">
                <a:solidFill>
                  <a:srgbClr val="0D0D0D"/>
                </a:solidFill>
                <a:effectLst/>
                <a:latin typeface="Söhne"/>
              </a:rPr>
              <a:t>Arduino Microcontroller</a:t>
            </a:r>
            <a:endParaRPr lang="en-US" sz="2400" b="0" i="0" dirty="0">
              <a:solidFill>
                <a:srgbClr val="0D0D0D"/>
              </a:solidFill>
              <a:effectLst/>
              <a:latin typeface="Söhne"/>
            </a:endParaRPr>
          </a:p>
        </p:txBody>
      </p:sp>
      <p:sp>
        <p:nvSpPr>
          <p:cNvPr id="13" name="TextBox 12">
            <a:extLst>
              <a:ext uri="{FF2B5EF4-FFF2-40B4-BE49-F238E27FC236}">
                <a16:creationId xmlns:a16="http://schemas.microsoft.com/office/drawing/2014/main" id="{63D125B6-E10A-66F2-1FFF-6734DA65A852}"/>
              </a:ext>
            </a:extLst>
          </p:cNvPr>
          <p:cNvSpPr txBox="1"/>
          <p:nvPr/>
        </p:nvSpPr>
        <p:spPr>
          <a:xfrm>
            <a:off x="635687" y="3954432"/>
            <a:ext cx="4641639" cy="1569660"/>
          </a:xfrm>
          <a:prstGeom prst="rect">
            <a:avLst/>
          </a:prstGeom>
          <a:noFill/>
        </p:spPr>
        <p:txBody>
          <a:bodyPr wrap="square">
            <a:spAutoFit/>
          </a:bodyPr>
          <a:lstStyle/>
          <a:p>
            <a:pPr algn="just"/>
            <a:r>
              <a:rPr lang="en-US" sz="1600" b="0" i="0" dirty="0">
                <a:solidFill>
                  <a:srgbClr val="0D0D0D"/>
                </a:solidFill>
                <a:effectLst/>
                <a:latin typeface="Söhne"/>
              </a:rPr>
              <a:t>The Arduino microcontroller is a popular open-source hardware platform widely used for prototyping and DIY electronics projects. Based on simple-to-use hardware and software, Arduino enables enthusiasts, hobbyists, and professionals to create a wide range of interactive electronic devices and prototypes. </a:t>
            </a:r>
          </a:p>
        </p:txBody>
      </p:sp>
      <p:sp>
        <p:nvSpPr>
          <p:cNvPr id="23" name="TextBox 22">
            <a:extLst>
              <a:ext uri="{FF2B5EF4-FFF2-40B4-BE49-F238E27FC236}">
                <a16:creationId xmlns:a16="http://schemas.microsoft.com/office/drawing/2014/main" id="{81908363-D6D0-EBFB-2017-C27C8D32CDAA}"/>
              </a:ext>
            </a:extLst>
          </p:cNvPr>
          <p:cNvSpPr txBox="1"/>
          <p:nvPr/>
        </p:nvSpPr>
        <p:spPr>
          <a:xfrm>
            <a:off x="7553072" y="3483609"/>
            <a:ext cx="5845216" cy="4278094"/>
          </a:xfrm>
          <a:prstGeom prst="rect">
            <a:avLst/>
          </a:prstGeom>
          <a:noFill/>
        </p:spPr>
        <p:txBody>
          <a:bodyPr wrap="square">
            <a:spAutoFit/>
          </a:bodyPr>
          <a:lstStyle/>
          <a:p>
            <a:pPr algn="just"/>
            <a:r>
              <a:rPr lang="en-US" sz="1600" b="0" i="0" dirty="0">
                <a:solidFill>
                  <a:schemeClr val="bg1"/>
                </a:solidFill>
                <a:effectLst/>
                <a:latin typeface="Söhne"/>
              </a:rPr>
              <a:t>1.Arduino microcontrollers generate control signals to interact with external components such as LEDs, motors, servos, and relays. These signals can be digital (on/off) or analog (variable voltage levels), allowing precise control over connected devices.</a:t>
            </a:r>
          </a:p>
          <a:p>
            <a:pPr algn="just"/>
            <a:endParaRPr lang="en-US" sz="1600" b="0" i="0" dirty="0">
              <a:solidFill>
                <a:schemeClr val="bg1"/>
              </a:solidFill>
              <a:effectLst/>
              <a:latin typeface="Söhne"/>
            </a:endParaRPr>
          </a:p>
          <a:p>
            <a:pPr algn="just"/>
            <a:r>
              <a:rPr lang="en-US" sz="1600" b="0" i="0" dirty="0">
                <a:solidFill>
                  <a:schemeClr val="bg1"/>
                </a:solidFill>
                <a:effectLst/>
                <a:latin typeface="Söhne"/>
              </a:rPr>
              <a:t>2.Arduino boards read data from various sensors, including temperature, humidity, light, motion, and environmental sensors. These sensor readings provide valuable input for monitoring the physical environment, detecting changes, and triggering actions or responses.</a:t>
            </a:r>
          </a:p>
          <a:p>
            <a:pPr algn="just"/>
            <a:endParaRPr lang="en-US" sz="1600" b="0" i="0" dirty="0">
              <a:solidFill>
                <a:schemeClr val="bg1"/>
              </a:solidFill>
              <a:effectLst/>
              <a:latin typeface="Söhne"/>
            </a:endParaRPr>
          </a:p>
          <a:p>
            <a:pPr algn="just"/>
            <a:r>
              <a:rPr lang="en-US" sz="1600" b="0" i="0" dirty="0">
                <a:solidFill>
                  <a:schemeClr val="bg1"/>
                </a:solidFill>
                <a:effectLst/>
                <a:latin typeface="Söhne"/>
              </a:rPr>
              <a:t>3. Arduino boards support various communication protocols, including serial, I2C, SPI, and Ethernet, allowing them to communicate with other devices, sensors, or computers. Arduino projects can send and receive data over wired or wireless connections, enabling remote monitoring, control, and data exchange.</a:t>
            </a:r>
          </a:p>
        </p:txBody>
      </p:sp>
      <p:pic>
        <p:nvPicPr>
          <p:cNvPr id="9218" name="Picture 2">
            <a:extLst>
              <a:ext uri="{FF2B5EF4-FFF2-40B4-BE49-F238E27FC236}">
                <a16:creationId xmlns:a16="http://schemas.microsoft.com/office/drawing/2014/main" id="{5F04D60E-2A3F-DCDA-7435-1680FB62E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572" y="2475311"/>
            <a:ext cx="1589147" cy="1118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B52B9-9216-FD76-D33B-A6F63C7C2C1C}"/>
              </a:ext>
            </a:extLst>
          </p:cNvPr>
          <p:cNvPicPr>
            <a:picLocks noChangeAspect="1"/>
          </p:cNvPicPr>
          <p:nvPr/>
        </p:nvPicPr>
        <p:blipFill>
          <a:blip r:embed="rId3"/>
          <a:stretch>
            <a:fillRect/>
          </a:stretch>
        </p:blipFill>
        <p:spPr>
          <a:xfrm>
            <a:off x="6722918" y="1286545"/>
            <a:ext cx="6112330" cy="6210652"/>
          </a:xfrm>
          <a:prstGeom prst="rect">
            <a:avLst/>
          </a:prstGeom>
        </p:spPr>
      </p:pic>
    </p:spTree>
    <p:extLst>
      <p:ext uri="{BB962C8B-B14F-4D97-AF65-F5344CB8AC3E}">
        <p14:creationId xmlns:p14="http://schemas.microsoft.com/office/powerpoint/2010/main" val="3104873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1857090" y="0"/>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HARDWARE USED</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DE7E11B-E406-E7FE-DA61-C5EAD447C5AE}"/>
              </a:ext>
            </a:extLst>
          </p:cNvPr>
          <p:cNvPicPr>
            <a:picLocks noChangeAspect="1"/>
          </p:cNvPicPr>
          <p:nvPr/>
        </p:nvPicPr>
        <p:blipFill rotWithShape="1">
          <a:blip r:embed="rId2">
            <a:extLst>
              <a:ext uri="{28A0092B-C50C-407E-A947-70E740481C1C}">
                <a14:useLocalDpi xmlns:a14="http://schemas.microsoft.com/office/drawing/2010/main" val="0"/>
              </a:ext>
            </a:extLst>
          </a:blip>
          <a:srcRect l="48555"/>
          <a:stretch/>
        </p:blipFill>
        <p:spPr>
          <a:xfrm rot="325432">
            <a:off x="5835899" y="1227511"/>
            <a:ext cx="899411" cy="1348862"/>
          </a:xfrm>
          <a:prstGeom prst="rect">
            <a:avLst/>
          </a:prstGeom>
        </p:spPr>
      </p:pic>
      <p:sp>
        <p:nvSpPr>
          <p:cNvPr id="10" name="TextBox 9">
            <a:extLst>
              <a:ext uri="{FF2B5EF4-FFF2-40B4-BE49-F238E27FC236}">
                <a16:creationId xmlns:a16="http://schemas.microsoft.com/office/drawing/2014/main" id="{516343EA-22F4-4424-84EC-18C21B32AEBB}"/>
              </a:ext>
            </a:extLst>
          </p:cNvPr>
          <p:cNvSpPr txBox="1"/>
          <p:nvPr/>
        </p:nvSpPr>
        <p:spPr>
          <a:xfrm>
            <a:off x="2742844" y="618104"/>
            <a:ext cx="8555422" cy="461665"/>
          </a:xfrm>
          <a:prstGeom prst="rect">
            <a:avLst/>
          </a:prstGeom>
          <a:noFill/>
        </p:spPr>
        <p:txBody>
          <a:bodyPr wrap="square">
            <a:spAutoFit/>
          </a:bodyPr>
          <a:lstStyle/>
          <a:p>
            <a:pPr algn="ctr"/>
            <a:r>
              <a:rPr lang="en-US" sz="2400" b="1" i="0" dirty="0">
                <a:solidFill>
                  <a:srgbClr val="0D0D0D"/>
                </a:solidFill>
                <a:effectLst/>
                <a:latin typeface="Söhne"/>
              </a:rPr>
              <a:t>Eyeblink Sensor</a:t>
            </a:r>
            <a:endParaRPr lang="en-US" sz="2400" b="0" i="0" dirty="0">
              <a:solidFill>
                <a:srgbClr val="0D0D0D"/>
              </a:solidFill>
              <a:effectLst/>
              <a:latin typeface="Söhne"/>
            </a:endParaRPr>
          </a:p>
        </p:txBody>
      </p:sp>
      <p:pic>
        <p:nvPicPr>
          <p:cNvPr id="12" name="Picture 11">
            <a:extLst>
              <a:ext uri="{FF2B5EF4-FFF2-40B4-BE49-F238E27FC236}">
                <a16:creationId xmlns:a16="http://schemas.microsoft.com/office/drawing/2014/main" id="{0FD5BAA7-63AE-D7F7-0050-9025E6D6F7C1}"/>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22271" b="16682"/>
          <a:stretch/>
        </p:blipFill>
        <p:spPr>
          <a:xfrm rot="5400000">
            <a:off x="7097564" y="1474006"/>
            <a:ext cx="1179835" cy="855871"/>
          </a:xfrm>
          <a:prstGeom prst="rect">
            <a:avLst/>
          </a:prstGeom>
        </p:spPr>
      </p:pic>
      <p:sp>
        <p:nvSpPr>
          <p:cNvPr id="13" name="TextBox 12">
            <a:extLst>
              <a:ext uri="{FF2B5EF4-FFF2-40B4-BE49-F238E27FC236}">
                <a16:creationId xmlns:a16="http://schemas.microsoft.com/office/drawing/2014/main" id="{63D125B6-E10A-66F2-1FFF-6734DA65A852}"/>
              </a:ext>
            </a:extLst>
          </p:cNvPr>
          <p:cNvSpPr txBox="1"/>
          <p:nvPr/>
        </p:nvSpPr>
        <p:spPr>
          <a:xfrm>
            <a:off x="882993" y="2767951"/>
            <a:ext cx="12130689" cy="4031873"/>
          </a:xfrm>
          <a:prstGeom prst="rect">
            <a:avLst/>
          </a:prstGeom>
          <a:noFill/>
        </p:spPr>
        <p:txBody>
          <a:bodyPr wrap="square">
            <a:spAutoFit/>
          </a:bodyPr>
          <a:lstStyle/>
          <a:p>
            <a:pPr algn="just"/>
            <a:r>
              <a:rPr lang="en-US" sz="3200" b="0" i="0" dirty="0">
                <a:solidFill>
                  <a:srgbClr val="0D0D0D"/>
                </a:solidFill>
                <a:effectLst/>
                <a:latin typeface="Times New Roman" panose="02020603050405020304" pitchFamily="18" charset="0"/>
                <a:cs typeface="Times New Roman" panose="02020603050405020304" pitchFamily="18" charset="0"/>
              </a:rPr>
              <a:t>Eye Blink Sensor (EBS) that will sense and alert the driver in drowsiness. A sensor for monitoring eye movements would be useful in warning drivers when they fall asleep. The driver’s eye is continuously monitored using an IR sensor. The normal eye blink rate wil</a:t>
            </a:r>
            <a:r>
              <a:rPr lang="en-US" sz="3200" dirty="0">
                <a:solidFill>
                  <a:srgbClr val="0D0D0D"/>
                </a:solidFill>
                <a:latin typeface="Times New Roman" panose="02020603050405020304" pitchFamily="18" charset="0"/>
                <a:cs typeface="Times New Roman" panose="02020603050405020304" pitchFamily="18" charset="0"/>
              </a:rPr>
              <a:t>l </a:t>
            </a:r>
            <a:r>
              <a:rPr lang="en-US" sz="3200" b="0" i="0" dirty="0">
                <a:solidFill>
                  <a:srgbClr val="0D0D0D"/>
                </a:solidFill>
                <a:effectLst/>
                <a:latin typeface="Times New Roman" panose="02020603050405020304" pitchFamily="18" charset="0"/>
                <a:cs typeface="Times New Roman" panose="02020603050405020304" pitchFamily="18" charset="0"/>
              </a:rPr>
              <a:t>have no effect on the output of the system. If Driver fell asleep, then IR sensor receives abnormal blinking rate &amp; an alarm will ring, to wake him/her up. The sensor part of the EBM system is implemented as a goggle. This goggle is to be worn by the driver while driving the vehicle.</a:t>
            </a:r>
          </a:p>
        </p:txBody>
      </p:sp>
    </p:spTree>
    <p:extLst>
      <p:ext uri="{BB962C8B-B14F-4D97-AF65-F5344CB8AC3E}">
        <p14:creationId xmlns:p14="http://schemas.microsoft.com/office/powerpoint/2010/main" val="20774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1857090" y="0"/>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HARDWARE USED</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6343EA-22F4-4424-84EC-18C21B32AEBB}"/>
              </a:ext>
            </a:extLst>
          </p:cNvPr>
          <p:cNvSpPr txBox="1"/>
          <p:nvPr/>
        </p:nvSpPr>
        <p:spPr>
          <a:xfrm>
            <a:off x="2742844" y="833548"/>
            <a:ext cx="8555422" cy="461665"/>
          </a:xfrm>
          <a:prstGeom prst="rect">
            <a:avLst/>
          </a:prstGeom>
          <a:noFill/>
        </p:spPr>
        <p:txBody>
          <a:bodyPr wrap="square">
            <a:spAutoFit/>
          </a:bodyPr>
          <a:lstStyle/>
          <a:p>
            <a:pPr algn="ctr"/>
            <a:r>
              <a:rPr lang="en-US" sz="2400" b="1" dirty="0">
                <a:solidFill>
                  <a:srgbClr val="0D0D0D"/>
                </a:solidFill>
                <a:latin typeface="Söhne"/>
              </a:rPr>
              <a:t>ALCOHOL SENSOR</a:t>
            </a:r>
            <a:endParaRPr lang="en-US" sz="2400" b="0" i="0" dirty="0">
              <a:solidFill>
                <a:srgbClr val="0D0D0D"/>
              </a:solidFill>
              <a:effectLst/>
              <a:latin typeface="Söhne"/>
            </a:endParaRPr>
          </a:p>
        </p:txBody>
      </p:sp>
      <p:sp>
        <p:nvSpPr>
          <p:cNvPr id="13" name="TextBox 12">
            <a:extLst>
              <a:ext uri="{FF2B5EF4-FFF2-40B4-BE49-F238E27FC236}">
                <a16:creationId xmlns:a16="http://schemas.microsoft.com/office/drawing/2014/main" id="{63D125B6-E10A-66F2-1FFF-6734DA65A852}"/>
              </a:ext>
            </a:extLst>
          </p:cNvPr>
          <p:cNvSpPr txBox="1"/>
          <p:nvPr/>
        </p:nvSpPr>
        <p:spPr>
          <a:xfrm>
            <a:off x="1201426" y="3547506"/>
            <a:ext cx="11414745" cy="2677656"/>
          </a:xfrm>
          <a:prstGeom prst="rect">
            <a:avLst/>
          </a:prstGeom>
          <a:noFill/>
        </p:spPr>
        <p:txBody>
          <a:bodyPr wrap="square">
            <a:spAutoFit/>
          </a:bodyPr>
          <a:lstStyle/>
          <a:p>
            <a:pPr algn="just"/>
            <a:r>
              <a:rPr lang="en-US" sz="2400" b="0" i="0" dirty="0">
                <a:solidFill>
                  <a:srgbClr val="0D0D0D"/>
                </a:solidFill>
                <a:effectLst/>
                <a:latin typeface="Times New Roman" panose="02020603050405020304" pitchFamily="18" charset="0"/>
                <a:cs typeface="Times New Roman" panose="02020603050405020304" pitchFamily="18" charset="0"/>
              </a:rPr>
              <a:t>MQ-3 module is suitable for detecting Alcohol, Benzine, CH4, Hexane, </a:t>
            </a:r>
            <a:r>
              <a:rPr lang="en-US" sz="2400" b="0" i="0" dirty="0" err="1">
                <a:solidFill>
                  <a:srgbClr val="0D0D0D"/>
                </a:solidFill>
                <a:effectLst/>
                <a:latin typeface="Times New Roman" panose="02020603050405020304" pitchFamily="18" charset="0"/>
                <a:cs typeface="Times New Roman" panose="02020603050405020304" pitchFamily="18" charset="0"/>
              </a:rPr>
              <a:t>LPG.Sensitive</a:t>
            </a:r>
            <a:r>
              <a:rPr lang="en-US" sz="2400" b="0" i="0" dirty="0">
                <a:solidFill>
                  <a:srgbClr val="0D0D0D"/>
                </a:solidFill>
                <a:effectLst/>
                <a:latin typeface="Times New Roman" panose="02020603050405020304" pitchFamily="18" charset="0"/>
                <a:cs typeface="Times New Roman" panose="02020603050405020304" pitchFamily="18" charset="0"/>
              </a:rPr>
              <a:t> material of MQ-3 gas sensor is SnO2, which with lower conductivity in clean air. When the target alcohol gas exists, the sensor’s conductivity is more higher along with the gas concentration rising. MQ 3 gas sensor has high sensitivity to Alcohol, and has good resistance to disturb of gasoline, smoke and vapor. This sensor provides an analog resistive output based on alcohol concentration. When the alcohol gas exists, the sensor’s conductivity gets higher along with the gas concentration rising.</a:t>
            </a:r>
          </a:p>
        </p:txBody>
      </p:sp>
      <p:sp>
        <p:nvSpPr>
          <p:cNvPr id="23" name="TextBox 22">
            <a:extLst>
              <a:ext uri="{FF2B5EF4-FFF2-40B4-BE49-F238E27FC236}">
                <a16:creationId xmlns:a16="http://schemas.microsoft.com/office/drawing/2014/main" id="{81908363-D6D0-EBFB-2017-C27C8D32CDAA}"/>
              </a:ext>
            </a:extLst>
          </p:cNvPr>
          <p:cNvSpPr txBox="1"/>
          <p:nvPr/>
        </p:nvSpPr>
        <p:spPr>
          <a:xfrm flipH="1">
            <a:off x="13398288" y="6225162"/>
            <a:ext cx="307202" cy="87346988"/>
          </a:xfrm>
          <a:prstGeom prst="rect">
            <a:avLst/>
          </a:prstGeom>
          <a:noFill/>
        </p:spPr>
        <p:txBody>
          <a:bodyPr wrap="square">
            <a:spAutoFit/>
          </a:bodyPr>
          <a:lstStyle/>
          <a:p>
            <a:pPr algn="just"/>
            <a:r>
              <a:rPr lang="en-US" b="0" i="0" dirty="0">
                <a:solidFill>
                  <a:schemeClr val="bg1"/>
                </a:solidFill>
                <a:effectLst/>
                <a:latin typeface="Söhne"/>
              </a:rPr>
              <a:t>1.When the circuit is switched on, following message appears on the LCD screen – “ARE U ALCOHOL FREE”</a:t>
            </a:r>
          </a:p>
          <a:p>
            <a:pPr algn="just"/>
            <a:endParaRPr lang="en-US" b="0" i="0" dirty="0">
              <a:solidFill>
                <a:schemeClr val="bg1"/>
              </a:solidFill>
              <a:effectLst/>
              <a:latin typeface="Söhne"/>
            </a:endParaRPr>
          </a:p>
          <a:p>
            <a:pPr algn="just"/>
            <a:r>
              <a:rPr lang="en-US" b="0" i="0" dirty="0">
                <a:solidFill>
                  <a:schemeClr val="bg1"/>
                </a:solidFill>
                <a:effectLst/>
                <a:latin typeface="Söhne"/>
              </a:rPr>
              <a:t>2.The user blows through the MQ-3 sensor provided with the system.</a:t>
            </a:r>
          </a:p>
          <a:p>
            <a:pPr algn="just"/>
            <a:endParaRPr lang="en-US" b="0" i="0" dirty="0">
              <a:solidFill>
                <a:schemeClr val="bg1"/>
              </a:solidFill>
              <a:effectLst/>
              <a:latin typeface="Söhne"/>
            </a:endParaRPr>
          </a:p>
          <a:p>
            <a:pPr algn="just"/>
            <a:r>
              <a:rPr lang="en-US" b="0" i="0" dirty="0">
                <a:solidFill>
                  <a:schemeClr val="bg1"/>
                </a:solidFill>
                <a:effectLst/>
                <a:latin typeface="Söhne"/>
              </a:rPr>
              <a:t>3.When the user is drunk, then the system will display following message – “Drunken &amp; Driving !!!” and the buzzer sound an alarm.</a:t>
            </a:r>
          </a:p>
          <a:p>
            <a:pPr algn="just"/>
            <a:endParaRPr lang="en-US" b="0" i="0" dirty="0">
              <a:solidFill>
                <a:schemeClr val="bg1"/>
              </a:solidFill>
              <a:effectLst/>
              <a:latin typeface="Söhne"/>
            </a:endParaRPr>
          </a:p>
          <a:p>
            <a:pPr algn="just"/>
            <a:r>
              <a:rPr lang="en-US" b="0" i="0" dirty="0">
                <a:solidFill>
                  <a:schemeClr val="bg1"/>
                </a:solidFill>
                <a:effectLst/>
                <a:latin typeface="Söhne"/>
              </a:rPr>
              <a:t>4.Along with  this buzzer, the user’s vehicle stops and the buzzer stops sounding. </a:t>
            </a:r>
          </a:p>
        </p:txBody>
      </p:sp>
      <p:pic>
        <p:nvPicPr>
          <p:cNvPr id="7170" name="Picture 2" descr="MQ-135 Gas Sensor">
            <a:extLst>
              <a:ext uri="{FF2B5EF4-FFF2-40B4-BE49-F238E27FC236}">
                <a16:creationId xmlns:a16="http://schemas.microsoft.com/office/drawing/2014/main" id="{F1B233D0-8FE2-8C9A-7D37-1C196822FEA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47448" y="1568206"/>
            <a:ext cx="1522700" cy="124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336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1857090" y="0"/>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HARDWARE USED</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6343EA-22F4-4424-84EC-18C21B32AEBB}"/>
              </a:ext>
            </a:extLst>
          </p:cNvPr>
          <p:cNvSpPr txBox="1"/>
          <p:nvPr/>
        </p:nvSpPr>
        <p:spPr>
          <a:xfrm>
            <a:off x="2801005" y="1118215"/>
            <a:ext cx="8555422" cy="461665"/>
          </a:xfrm>
          <a:prstGeom prst="rect">
            <a:avLst/>
          </a:prstGeom>
          <a:noFill/>
        </p:spPr>
        <p:txBody>
          <a:bodyPr wrap="square">
            <a:spAutoFit/>
          </a:bodyPr>
          <a:lstStyle/>
          <a:p>
            <a:pPr algn="ctr"/>
            <a:r>
              <a:rPr lang="en-US" sz="2400" b="1" i="0" dirty="0">
                <a:solidFill>
                  <a:srgbClr val="0D0D0D"/>
                </a:solidFill>
                <a:effectLst/>
                <a:latin typeface="Söhne"/>
              </a:rPr>
              <a:t>MEMS SENSOR</a:t>
            </a:r>
            <a:endParaRPr lang="en-US" sz="2400" b="0" i="0" dirty="0">
              <a:solidFill>
                <a:srgbClr val="0D0D0D"/>
              </a:solidFill>
              <a:effectLst/>
              <a:latin typeface="Söhne"/>
            </a:endParaRPr>
          </a:p>
        </p:txBody>
      </p:sp>
      <p:sp>
        <p:nvSpPr>
          <p:cNvPr id="13" name="TextBox 12">
            <a:extLst>
              <a:ext uri="{FF2B5EF4-FFF2-40B4-BE49-F238E27FC236}">
                <a16:creationId xmlns:a16="http://schemas.microsoft.com/office/drawing/2014/main" id="{63D125B6-E10A-66F2-1FFF-6734DA65A852}"/>
              </a:ext>
            </a:extLst>
          </p:cNvPr>
          <p:cNvSpPr txBox="1"/>
          <p:nvPr/>
        </p:nvSpPr>
        <p:spPr>
          <a:xfrm>
            <a:off x="3005958" y="3222475"/>
            <a:ext cx="8145517" cy="2246769"/>
          </a:xfrm>
          <a:prstGeom prst="rect">
            <a:avLst/>
          </a:prstGeom>
          <a:noFill/>
        </p:spPr>
        <p:txBody>
          <a:bodyPr wrap="square">
            <a:spAutoFit/>
          </a:bodyPr>
          <a:lstStyle/>
          <a:p>
            <a:pPr algn="just"/>
            <a:r>
              <a:rPr lang="en-US" sz="2000" b="0" i="0" dirty="0">
                <a:solidFill>
                  <a:srgbClr val="0D0D0D"/>
                </a:solidFill>
                <a:effectLst/>
                <a:latin typeface="Times New Roman" panose="02020603050405020304" pitchFamily="18" charset="0"/>
                <a:cs typeface="Times New Roman" panose="02020603050405020304" pitchFamily="18" charset="0"/>
              </a:rPr>
              <a:t>The MEMS (Microelectromechanical Systems) sensor is a sophisticated device integrated with tiny mechanical and electrical components fabricated on a single chip. It comprises various modules such as accelerometers, gyroscopes, and magnetometers, each serving specific sensing functions. MEMS sensors find extensive applications in diverse fields, including automotive, consumer electronics, and healthcare, due to their compact size, low power consumption, and high precision.</a:t>
            </a:r>
          </a:p>
        </p:txBody>
      </p:sp>
      <p:pic>
        <p:nvPicPr>
          <p:cNvPr id="5" name="Picture 4">
            <a:extLst>
              <a:ext uri="{FF2B5EF4-FFF2-40B4-BE49-F238E27FC236}">
                <a16:creationId xmlns:a16="http://schemas.microsoft.com/office/drawing/2014/main" id="{AC704D54-B474-5254-D472-8DAFD4AB8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478073" y="1414839"/>
            <a:ext cx="1084963" cy="1741845"/>
          </a:xfrm>
          <a:prstGeom prst="rect">
            <a:avLst/>
          </a:prstGeom>
        </p:spPr>
      </p:pic>
    </p:spTree>
    <p:extLst>
      <p:ext uri="{BB962C8B-B14F-4D97-AF65-F5344CB8AC3E}">
        <p14:creationId xmlns:p14="http://schemas.microsoft.com/office/powerpoint/2010/main" val="131071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1857090" y="0"/>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HARDWARE USED</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6343EA-22F4-4424-84EC-18C21B32AEBB}"/>
              </a:ext>
            </a:extLst>
          </p:cNvPr>
          <p:cNvSpPr txBox="1"/>
          <p:nvPr/>
        </p:nvSpPr>
        <p:spPr>
          <a:xfrm>
            <a:off x="2742844" y="618104"/>
            <a:ext cx="8555422" cy="461665"/>
          </a:xfrm>
          <a:prstGeom prst="rect">
            <a:avLst/>
          </a:prstGeom>
          <a:noFill/>
        </p:spPr>
        <p:txBody>
          <a:bodyPr wrap="square">
            <a:spAutoFit/>
          </a:bodyPr>
          <a:lstStyle/>
          <a:p>
            <a:pPr algn="ctr"/>
            <a:r>
              <a:rPr lang="en-US" sz="2400" b="1" dirty="0">
                <a:solidFill>
                  <a:srgbClr val="0D0D0D"/>
                </a:solidFill>
                <a:latin typeface="Söhne"/>
              </a:rPr>
              <a:t>C</a:t>
            </a:r>
            <a:r>
              <a:rPr lang="en-US" sz="2400" b="1" i="0" dirty="0">
                <a:solidFill>
                  <a:srgbClr val="0D0D0D"/>
                </a:solidFill>
                <a:effectLst/>
                <a:latin typeface="Söhne"/>
              </a:rPr>
              <a:t>rash Sensor</a:t>
            </a:r>
            <a:endParaRPr lang="en-US" sz="2400" b="0" i="0" dirty="0">
              <a:solidFill>
                <a:srgbClr val="0D0D0D"/>
              </a:solidFill>
              <a:effectLst/>
              <a:latin typeface="Söhne"/>
            </a:endParaRPr>
          </a:p>
        </p:txBody>
      </p:sp>
      <p:sp>
        <p:nvSpPr>
          <p:cNvPr id="13" name="TextBox 12">
            <a:extLst>
              <a:ext uri="{FF2B5EF4-FFF2-40B4-BE49-F238E27FC236}">
                <a16:creationId xmlns:a16="http://schemas.microsoft.com/office/drawing/2014/main" id="{63D125B6-E10A-66F2-1FFF-6734DA65A852}"/>
              </a:ext>
            </a:extLst>
          </p:cNvPr>
          <p:cNvSpPr txBox="1"/>
          <p:nvPr/>
        </p:nvSpPr>
        <p:spPr>
          <a:xfrm>
            <a:off x="3534723" y="2684439"/>
            <a:ext cx="6748152" cy="2862322"/>
          </a:xfrm>
          <a:prstGeom prst="rect">
            <a:avLst/>
          </a:prstGeom>
          <a:noFill/>
        </p:spPr>
        <p:txBody>
          <a:bodyPr wrap="square">
            <a:spAutoFit/>
          </a:bodyPr>
          <a:lstStyle/>
          <a:p>
            <a:pPr algn="just"/>
            <a:r>
              <a:rPr lang="en-US" sz="2000" b="0" i="0" dirty="0">
                <a:solidFill>
                  <a:srgbClr val="0D0D0D"/>
                </a:solidFill>
                <a:effectLst/>
                <a:latin typeface="Times New Roman" panose="02020603050405020304" pitchFamily="18" charset="0"/>
                <a:cs typeface="Times New Roman" panose="02020603050405020304" pitchFamily="18" charset="0"/>
              </a:rPr>
              <a:t>A crash sensor, also known as an impact sensor or collision sensor, is a vital component in vehicle safety systems designed to detect and respond to collisions or accidents. These sensors are crucial for deploying safety features such as airbags and activating emergency response systems in the event of a crash. By rapidly detecting sudden changes in acceleration or deceleration, crash sensors play a critical role in mitigating the impact of accidents and protecting vehicle occupants from injury.</a:t>
            </a:r>
          </a:p>
        </p:txBody>
      </p:sp>
      <p:pic>
        <p:nvPicPr>
          <p:cNvPr id="5" name="Picture 4">
            <a:extLst>
              <a:ext uri="{FF2B5EF4-FFF2-40B4-BE49-F238E27FC236}">
                <a16:creationId xmlns:a16="http://schemas.microsoft.com/office/drawing/2014/main" id="{009A33D6-3C27-5F02-3B78-85360536459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167" b="91806" l="46875" r="95156">
                        <a14:foregroundMark x1="57422" y1="47083" x2="57422" y2="47083"/>
                        <a14:foregroundMark x1="57188" y1="48333" x2="57188" y2="48333"/>
                        <a14:foregroundMark x1="57188" y1="48333" x2="51953" y2="49028"/>
                        <a14:foregroundMark x1="51953" y1="49028" x2="50469" y2="56806"/>
                        <a14:foregroundMark x1="50469" y1="56806" x2="58359" y2="63611"/>
                        <a14:foregroundMark x1="58359" y1="63611" x2="60469" y2="55694"/>
                        <a14:foregroundMark x1="60469" y1="55694" x2="57266" y2="45972"/>
                        <a14:foregroundMark x1="50859" y1="48611" x2="50078" y2="63194"/>
                        <a14:foregroundMark x1="50078" y1="63194" x2="57266" y2="78611"/>
                        <a14:foregroundMark x1="57266" y1="78611" x2="62500" y2="80278"/>
                        <a14:foregroundMark x1="62500" y1="80278" x2="67813" y2="75000"/>
                        <a14:foregroundMark x1="67813" y1="75000" x2="63516" y2="60972"/>
                        <a14:foregroundMark x1="63516" y1="60972" x2="58906" y2="52361"/>
                        <a14:foregroundMark x1="58906" y1="52361" x2="58906" y2="52361"/>
                        <a14:foregroundMark x1="48203" y1="50139" x2="48594" y2="65278"/>
                        <a14:foregroundMark x1="48594" y1="65278" x2="54766" y2="89722"/>
                        <a14:foregroundMark x1="54531" y1="92361" x2="47891" y2="62917"/>
                        <a14:foregroundMark x1="47969" y1="62500" x2="47031" y2="52222"/>
                        <a14:foregroundMark x1="47031" y1="52222" x2="47578" y2="51389"/>
                        <a14:foregroundMark x1="79609" y1="49167" x2="79922" y2="50417"/>
                        <a14:foregroundMark x1="79453" y1="25139" x2="90391" y2="14306"/>
                        <a14:foregroundMark x1="81328" y1="20694" x2="89766" y2="12639"/>
                        <a14:foregroundMark x1="83438" y1="29861" x2="90000" y2="23750"/>
                        <a14:foregroundMark x1="89531" y1="19444" x2="90703" y2="19306"/>
                        <a14:foregroundMark x1="87656" y1="22222" x2="89844" y2="20972"/>
                        <a14:foregroundMark x1="89141" y1="25000" x2="95156" y2="20556"/>
                        <a14:foregroundMark x1="88828" y1="12361" x2="94688" y2="23611"/>
                        <a14:foregroundMark x1="94688" y1="23611" x2="87422" y2="31250"/>
                        <a14:foregroundMark x1="88594" y1="13194" x2="80938" y2="19028"/>
                        <a14:foregroundMark x1="80938" y1="19028" x2="82188" y2="20139"/>
                        <a14:foregroundMark x1="81172" y1="20139" x2="80625" y2="21528"/>
                        <a14:foregroundMark x1="52656" y1="48056" x2="57500" y2="46250"/>
                        <a14:foregroundMark x1="53047" y1="47639" x2="56953" y2="45000"/>
                        <a14:foregroundMark x1="61875" y1="45278" x2="58984" y2="47361"/>
                      </a14:backgroundRemoval>
                    </a14:imgEffect>
                  </a14:imgLayer>
                </a14:imgProps>
              </a:ext>
              <a:ext uri="{28A0092B-C50C-407E-A947-70E740481C1C}">
                <a14:useLocalDpi xmlns:a14="http://schemas.microsoft.com/office/drawing/2010/main" val="0"/>
              </a:ext>
            </a:extLst>
          </a:blip>
          <a:srcRect l="45990" r="5465" b="7048"/>
          <a:stretch/>
        </p:blipFill>
        <p:spPr>
          <a:xfrm rot="2018863">
            <a:off x="5984191" y="586993"/>
            <a:ext cx="2072726" cy="2232397"/>
          </a:xfrm>
          <a:prstGeom prst="rect">
            <a:avLst/>
          </a:prstGeom>
        </p:spPr>
      </p:pic>
    </p:spTree>
    <p:extLst>
      <p:ext uri="{BB962C8B-B14F-4D97-AF65-F5344CB8AC3E}">
        <p14:creationId xmlns:p14="http://schemas.microsoft.com/office/powerpoint/2010/main" val="286521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1857090" y="-98399"/>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HARDWARE USED</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6343EA-22F4-4424-84EC-18C21B32AEBB}"/>
              </a:ext>
            </a:extLst>
          </p:cNvPr>
          <p:cNvSpPr txBox="1"/>
          <p:nvPr/>
        </p:nvSpPr>
        <p:spPr>
          <a:xfrm>
            <a:off x="2742844" y="543844"/>
            <a:ext cx="8555422" cy="461665"/>
          </a:xfrm>
          <a:prstGeom prst="rect">
            <a:avLst/>
          </a:prstGeom>
          <a:noFill/>
        </p:spPr>
        <p:txBody>
          <a:bodyPr wrap="square">
            <a:spAutoFit/>
          </a:bodyPr>
          <a:lstStyle/>
          <a:p>
            <a:pPr algn="ctr"/>
            <a:r>
              <a:rPr lang="en-US" sz="2400" b="1" i="0" dirty="0">
                <a:solidFill>
                  <a:srgbClr val="0D0D0D"/>
                </a:solidFill>
                <a:effectLst/>
                <a:latin typeface="Söhne"/>
              </a:rPr>
              <a:t>GPS MODULE</a:t>
            </a:r>
            <a:endParaRPr lang="en-US" sz="2400" b="0" i="0" dirty="0">
              <a:solidFill>
                <a:srgbClr val="0D0D0D"/>
              </a:solidFill>
              <a:effectLst/>
              <a:latin typeface="Söhne"/>
            </a:endParaRPr>
          </a:p>
        </p:txBody>
      </p:sp>
      <p:sp>
        <p:nvSpPr>
          <p:cNvPr id="13" name="TextBox 12">
            <a:extLst>
              <a:ext uri="{FF2B5EF4-FFF2-40B4-BE49-F238E27FC236}">
                <a16:creationId xmlns:a16="http://schemas.microsoft.com/office/drawing/2014/main" id="{63D125B6-E10A-66F2-1FFF-6734DA65A852}"/>
              </a:ext>
            </a:extLst>
          </p:cNvPr>
          <p:cNvSpPr txBox="1"/>
          <p:nvPr/>
        </p:nvSpPr>
        <p:spPr>
          <a:xfrm>
            <a:off x="2006965" y="3020770"/>
            <a:ext cx="10374221" cy="2677656"/>
          </a:xfrm>
          <a:prstGeom prst="rect">
            <a:avLst/>
          </a:prstGeom>
          <a:noFill/>
        </p:spPr>
        <p:txBody>
          <a:bodyPr wrap="square">
            <a:spAutoFit/>
          </a:bodyPr>
          <a:lstStyle/>
          <a:p>
            <a:pPr algn="just"/>
            <a:r>
              <a:rPr lang="en-US" sz="2400" b="0" i="0" dirty="0">
                <a:solidFill>
                  <a:srgbClr val="0D0D0D"/>
                </a:solidFill>
                <a:effectLst/>
                <a:latin typeface="Times New Roman" panose="02020603050405020304" pitchFamily="18" charset="0"/>
                <a:cs typeface="Times New Roman" panose="02020603050405020304" pitchFamily="18" charset="0"/>
              </a:rPr>
              <a:t>GPS (Global Positioning System) is a satellite-based navigation system widely used for determining accurate position, velocity, and time information anywhere on Earth. Comprising a network of satellites orbiting the planet, GPS receivers on Earth communicate with these satellites to calculate precise geographic coordinates. Originally developed for military purposes, GPS has become an essential technology in various civilian applications, including navigation, mapping, surveying, and location-based services.</a:t>
            </a:r>
          </a:p>
        </p:txBody>
      </p:sp>
      <p:pic>
        <p:nvPicPr>
          <p:cNvPr id="4098" name="Picture 2">
            <a:extLst>
              <a:ext uri="{FF2B5EF4-FFF2-40B4-BE49-F238E27FC236}">
                <a16:creationId xmlns:a16="http://schemas.microsoft.com/office/drawing/2014/main" id="{B62BC45F-E77C-B49E-1B45-CD367243853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5000" r="95700">
                        <a14:foregroundMark x1="8300" y1="32800" x2="5000" y2="54300"/>
                        <a14:foregroundMark x1="92200" y1="40700" x2="91400" y2="50900"/>
                        <a14:foregroundMark x1="95700" y1="40200" x2="95700" y2="45500"/>
                        <a14:foregroundMark x1="81100" y1="37800" x2="81100" y2="37800"/>
                      </a14:backgroundRemoval>
                    </a14:imgEffect>
                  </a14:imgLayer>
                </a14:imgProps>
              </a:ext>
              <a:ext uri="{28A0092B-C50C-407E-A947-70E740481C1C}">
                <a14:useLocalDpi xmlns:a14="http://schemas.microsoft.com/office/drawing/2010/main" val="0"/>
              </a:ext>
            </a:extLst>
          </a:blip>
          <a:srcRect/>
          <a:stretch>
            <a:fillRect/>
          </a:stretch>
        </p:blipFill>
        <p:spPr bwMode="auto">
          <a:xfrm>
            <a:off x="6134011" y="1074580"/>
            <a:ext cx="1773088" cy="177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08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1857090" y="0"/>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HARDWARE USED</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6343EA-22F4-4424-84EC-18C21B32AEBB}"/>
              </a:ext>
            </a:extLst>
          </p:cNvPr>
          <p:cNvSpPr txBox="1"/>
          <p:nvPr/>
        </p:nvSpPr>
        <p:spPr>
          <a:xfrm>
            <a:off x="2742844" y="618104"/>
            <a:ext cx="8555422" cy="461665"/>
          </a:xfrm>
          <a:prstGeom prst="rect">
            <a:avLst/>
          </a:prstGeom>
          <a:noFill/>
        </p:spPr>
        <p:txBody>
          <a:bodyPr wrap="square">
            <a:spAutoFit/>
          </a:bodyPr>
          <a:lstStyle/>
          <a:p>
            <a:pPr algn="ctr"/>
            <a:r>
              <a:rPr lang="en-US" sz="2400" b="1" i="0" dirty="0">
                <a:solidFill>
                  <a:srgbClr val="0D0D0D"/>
                </a:solidFill>
                <a:effectLst/>
                <a:latin typeface="Söhne"/>
              </a:rPr>
              <a:t>GSM MODULE</a:t>
            </a:r>
            <a:endParaRPr lang="en-US" sz="2400" b="0" i="0" dirty="0">
              <a:solidFill>
                <a:srgbClr val="0D0D0D"/>
              </a:solidFill>
              <a:effectLst/>
              <a:latin typeface="Söhne"/>
            </a:endParaRPr>
          </a:p>
        </p:txBody>
      </p:sp>
      <p:sp>
        <p:nvSpPr>
          <p:cNvPr id="13" name="TextBox 12">
            <a:extLst>
              <a:ext uri="{FF2B5EF4-FFF2-40B4-BE49-F238E27FC236}">
                <a16:creationId xmlns:a16="http://schemas.microsoft.com/office/drawing/2014/main" id="{63D125B6-E10A-66F2-1FFF-6734DA65A852}"/>
              </a:ext>
            </a:extLst>
          </p:cNvPr>
          <p:cNvSpPr txBox="1"/>
          <p:nvPr/>
        </p:nvSpPr>
        <p:spPr>
          <a:xfrm>
            <a:off x="2217683" y="2953407"/>
            <a:ext cx="9532883" cy="2764570"/>
          </a:xfrm>
          <a:prstGeom prst="rect">
            <a:avLst/>
          </a:prstGeom>
          <a:noFill/>
        </p:spPr>
        <p:txBody>
          <a:bodyPr wrap="square">
            <a:spAutoFit/>
          </a:bodyPr>
          <a:lstStyle/>
          <a:p>
            <a:pPr algn="just"/>
            <a:r>
              <a:rPr lang="en-US" sz="2400" b="0" i="0" dirty="0">
                <a:solidFill>
                  <a:srgbClr val="0D0D0D"/>
                </a:solidFill>
                <a:effectLst/>
                <a:latin typeface="Times New Roman" panose="02020603050405020304" pitchFamily="18" charset="0"/>
                <a:cs typeface="Times New Roman" panose="02020603050405020304" pitchFamily="18" charset="0"/>
              </a:rPr>
              <a:t>GSM (Global System for Mobile Communications) is a widely used standard for digital cellular networks that enables mobile communication services, including voice calls, text messaging (SMS), and data transmission. Originally introduced as a second-generation (2G) technology, GSM has evolved to support higher data speeds and advanced features, making it a foundational technology for mobile telecommunication networks worldwide.</a:t>
            </a:r>
          </a:p>
        </p:txBody>
      </p:sp>
      <p:pic>
        <p:nvPicPr>
          <p:cNvPr id="3074" name="Picture 2">
            <a:extLst>
              <a:ext uri="{FF2B5EF4-FFF2-40B4-BE49-F238E27FC236}">
                <a16:creationId xmlns:a16="http://schemas.microsoft.com/office/drawing/2014/main" id="{5303D38F-A8C5-E35C-8516-40C1F99C8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005" y="1697873"/>
            <a:ext cx="1883588" cy="105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79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1857090" y="0"/>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HARDWARE USED</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6343EA-22F4-4424-84EC-18C21B32AEBB}"/>
              </a:ext>
            </a:extLst>
          </p:cNvPr>
          <p:cNvSpPr txBox="1"/>
          <p:nvPr/>
        </p:nvSpPr>
        <p:spPr>
          <a:xfrm>
            <a:off x="2742844" y="618104"/>
            <a:ext cx="8555422" cy="461665"/>
          </a:xfrm>
          <a:prstGeom prst="rect">
            <a:avLst/>
          </a:prstGeom>
          <a:noFill/>
        </p:spPr>
        <p:txBody>
          <a:bodyPr wrap="square">
            <a:spAutoFit/>
          </a:bodyPr>
          <a:lstStyle/>
          <a:p>
            <a:pPr algn="ctr"/>
            <a:r>
              <a:rPr lang="en-US" sz="2400" b="1" dirty="0">
                <a:solidFill>
                  <a:srgbClr val="0D0D0D"/>
                </a:solidFill>
                <a:latin typeface="Söhne"/>
              </a:rPr>
              <a:t>IoT Module</a:t>
            </a:r>
            <a:endParaRPr lang="en-US" sz="2400" b="0" i="0" dirty="0">
              <a:solidFill>
                <a:srgbClr val="0D0D0D"/>
              </a:solidFill>
              <a:effectLst/>
              <a:latin typeface="Söhne"/>
            </a:endParaRPr>
          </a:p>
        </p:txBody>
      </p:sp>
      <p:sp>
        <p:nvSpPr>
          <p:cNvPr id="13" name="TextBox 12">
            <a:extLst>
              <a:ext uri="{FF2B5EF4-FFF2-40B4-BE49-F238E27FC236}">
                <a16:creationId xmlns:a16="http://schemas.microsoft.com/office/drawing/2014/main" id="{63D125B6-E10A-66F2-1FFF-6734DA65A852}"/>
              </a:ext>
            </a:extLst>
          </p:cNvPr>
          <p:cNvSpPr txBox="1"/>
          <p:nvPr/>
        </p:nvSpPr>
        <p:spPr>
          <a:xfrm>
            <a:off x="2538682" y="2606089"/>
            <a:ext cx="9421827" cy="3785652"/>
          </a:xfrm>
          <a:prstGeom prst="rect">
            <a:avLst/>
          </a:prstGeom>
          <a:noFill/>
        </p:spPr>
        <p:txBody>
          <a:bodyPr wrap="square">
            <a:spAutoFit/>
          </a:bodyPr>
          <a:lstStyle/>
          <a:p>
            <a:pPr algn="just"/>
            <a:r>
              <a:rPr lang="en-US" sz="2400" b="0" i="0" dirty="0">
                <a:solidFill>
                  <a:srgbClr val="0D0D0D"/>
                </a:solidFill>
                <a:effectLst/>
                <a:latin typeface="Times New Roman" panose="02020603050405020304" pitchFamily="18" charset="0"/>
                <a:cs typeface="Times New Roman" panose="02020603050405020304" pitchFamily="18" charset="0"/>
              </a:rPr>
              <a:t>An IoT (Internet of Things) module is a hardware component that enables devices to connect to the internet and exchange data with other devices or cloud-based platforms. These modules typically integrate wireless communication protocols, such as Wi-Fi, Bluetooth, or cellular connectivity, allowing devices to transmit and receive data remotely. IoT modules play a crucial role in enabling the deployment of IoT solutions across various industries, enabling remote monitoring, control, and automation of connected devices and systems.</a:t>
            </a:r>
          </a:p>
          <a:p>
            <a:pPr algn="just"/>
            <a:br>
              <a:rPr lang="en-US" sz="2400" dirty="0">
                <a:latin typeface="Times New Roman" panose="02020603050405020304" pitchFamily="18" charset="0"/>
                <a:cs typeface="Times New Roman" panose="02020603050405020304" pitchFamily="18" charset="0"/>
              </a:rPr>
            </a:br>
            <a:endParaRPr lang="en-US" sz="2400" b="0" i="0" dirty="0">
              <a:solidFill>
                <a:srgbClr val="0D0D0D"/>
              </a:solidFill>
              <a:effectLst/>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8A27D19E-D516-EA23-5266-D9223EF00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270246">
            <a:off x="5871392" y="818459"/>
            <a:ext cx="2151235" cy="143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52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25647645-C671-4555-8281-3820FDEAFAE7}"/>
              </a:ext>
            </a:extLst>
          </p:cNvPr>
          <p:cNvSpPr txBox="1">
            <a:spLocks noGrp="1"/>
          </p:cNvSpPr>
          <p:nvPr>
            <p:ph type="ctrTitle"/>
          </p:nvPr>
        </p:nvSpPr>
        <p:spPr>
          <a:xfrm>
            <a:off x="2507537" y="351759"/>
            <a:ext cx="8802526" cy="727588"/>
          </a:xfrm>
        </p:spPr>
        <p:txBody>
          <a:bodyPr anchorCtr="1">
            <a:normAutofit/>
          </a:bodyPr>
          <a:lstStyle/>
          <a:p>
            <a:pPr lvl="0" algn="ctr"/>
            <a:r>
              <a:rPr lang="en-US" sz="3600" b="1" dirty="0">
                <a:solidFill>
                  <a:srgbClr val="FF0000"/>
                </a:solidFill>
                <a:latin typeface="Times New Roman" panose="02020603050405020304" pitchFamily="18" charset="0"/>
                <a:cs typeface="Times New Roman" panose="02020603050405020304" pitchFamily="18" charset="0"/>
              </a:rPr>
              <a:t>OVERVIEW</a:t>
            </a:r>
          </a:p>
        </p:txBody>
      </p:sp>
      <p:sp>
        <p:nvSpPr>
          <p:cNvPr id="3" name="Subtitle 7">
            <a:extLst>
              <a:ext uri="{FF2B5EF4-FFF2-40B4-BE49-F238E27FC236}">
                <a16:creationId xmlns:a16="http://schemas.microsoft.com/office/drawing/2014/main" id="{4C5F19C5-B926-4D57-8368-F1E4F3B52500}"/>
              </a:ext>
            </a:extLst>
          </p:cNvPr>
          <p:cNvSpPr txBox="1">
            <a:spLocks noGrp="1"/>
          </p:cNvSpPr>
          <p:nvPr>
            <p:ph type="subTitle" idx="1"/>
          </p:nvPr>
        </p:nvSpPr>
        <p:spPr>
          <a:xfrm>
            <a:off x="1078224" y="1088922"/>
            <a:ext cx="11661152" cy="5594555"/>
          </a:xfrm>
        </p:spPr>
        <p:txBody>
          <a:bodyPr>
            <a:normAutofit fontScale="47500" lnSpcReduction="20000"/>
          </a:bodyPr>
          <a:lstStyle/>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OBJECTIVE</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ABSTRACT</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LITERATURE SURVEY</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EXISTING SYSTEM</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PROPOSED SYSTEM</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SYSTEM INTEGRATION</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HARDWARE USED</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ADVANTAGES</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CIRUCIT DIAGRAM</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RESULTS</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CONCLUSION</a:t>
            </a:r>
          </a:p>
          <a:p>
            <a:pPr marL="342900" indent="-342900" algn="l">
              <a:lnSpc>
                <a:spcPct val="110000"/>
              </a:lnSpc>
              <a:buClr>
                <a:srgbClr val="FF0000"/>
              </a:buClr>
              <a:buFont typeface="Wingdings" panose="05000000000000000000" pitchFamily="2" charset="2"/>
              <a:buChar char="Ø"/>
            </a:pPr>
            <a:r>
              <a:rPr lang="en-US" sz="5100" b="1" dirty="0">
                <a:solidFill>
                  <a:srgbClr val="002060"/>
                </a:solidFill>
                <a:latin typeface="Times New Roman" panose="02020603050405020304" pitchFamily="18" charset="0"/>
                <a:cs typeface="Times New Roman" panose="02020603050405020304" pitchFamily="18" charset="0"/>
              </a:rPr>
              <a:t>REFRENCES</a:t>
            </a:r>
          </a:p>
          <a:p>
            <a:pPr algn="l">
              <a:lnSpc>
                <a:spcPct val="110000"/>
              </a:lnSpc>
              <a:buClr>
                <a:srgbClr val="FF0000"/>
              </a:buClr>
            </a:pPr>
            <a:endParaRPr lang="en-US" sz="2000" b="1" dirty="0">
              <a:solidFill>
                <a:srgbClr val="002060"/>
              </a:solidFill>
              <a:latin typeface="Times New Roman" panose="02020603050405020304" pitchFamily="18" charset="0"/>
              <a:cs typeface="Times New Roman" panose="02020603050405020304" pitchFamily="18" charset="0"/>
            </a:endParaRPr>
          </a:p>
          <a:p>
            <a:pPr algn="l">
              <a:lnSpc>
                <a:spcPct val="110000"/>
              </a:lnSpc>
              <a:buClr>
                <a:srgbClr val="FF0000"/>
              </a:buClr>
            </a:pPr>
            <a:endParaRPr lang="en-US" sz="2000" b="1" dirty="0">
              <a:solidFill>
                <a:srgbClr val="002060"/>
              </a:solidFill>
              <a:latin typeface="Times New Roman" panose="02020603050405020304" pitchFamily="18" charset="0"/>
              <a:cs typeface="Times New Roman" panose="02020603050405020304" pitchFamily="18" charset="0"/>
            </a:endParaRPr>
          </a:p>
          <a:p>
            <a:pPr algn="l">
              <a:lnSpc>
                <a:spcPct val="110000"/>
              </a:lnSpc>
              <a:buClr>
                <a:srgbClr val="FF0000"/>
              </a:buClr>
            </a:pPr>
            <a:endParaRPr lang="en-US" sz="2000" b="1" dirty="0">
              <a:solidFill>
                <a:srgbClr val="002060"/>
              </a:solidFill>
              <a:latin typeface="Times New Roman" panose="02020603050405020304" pitchFamily="18" charset="0"/>
              <a:cs typeface="Times New Roman" panose="02020603050405020304" pitchFamily="18" charset="0"/>
            </a:endParaRPr>
          </a:p>
          <a:p>
            <a:pPr lvl="0" algn="l">
              <a:lnSpc>
                <a:spcPct val="110000"/>
              </a:lnSpc>
            </a:pPr>
            <a:endParaRPr lang="en-US" sz="2000" dirty="0">
              <a:latin typeface="Arial" pitchFamily="34"/>
              <a:cs typeface="Arial" pitchFamily="34"/>
            </a:endParaRPr>
          </a:p>
          <a:p>
            <a:pPr marL="342900" lvl="0" indent="-342900" algn="l">
              <a:lnSpc>
                <a:spcPct val="110000"/>
              </a:lnSpc>
              <a:buClr>
                <a:srgbClr val="FF0000"/>
              </a:buClr>
              <a:buFont typeface="Wingdings" pitchFamily="2"/>
              <a:buChar char="Ø"/>
            </a:pPr>
            <a:endParaRPr lang="en-US" sz="2000" dirty="0">
              <a:latin typeface="Arial" pitchFamily="34"/>
              <a:cs typeface="Arial" pitchFamily="3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AB0F-156A-4F8E-BD9B-46ACC6B204B2}"/>
              </a:ext>
            </a:extLst>
          </p:cNvPr>
          <p:cNvSpPr>
            <a:spLocks noGrp="1"/>
          </p:cNvSpPr>
          <p:nvPr>
            <p:ph type="title"/>
          </p:nvPr>
        </p:nvSpPr>
        <p:spPr>
          <a:xfrm>
            <a:off x="2171414" y="-25456"/>
            <a:ext cx="10103419" cy="833548"/>
          </a:xfrm>
        </p:spPr>
        <p:txBody>
          <a:bodyPr/>
          <a:lstStyle/>
          <a:p>
            <a:pPr algn="ctr"/>
            <a:r>
              <a:rPr lang="en-US" sz="3000" b="1" dirty="0">
                <a:solidFill>
                  <a:srgbClr val="FF0000"/>
                </a:solidFill>
                <a:latin typeface="Times New Roman" panose="02020603050405020304" pitchFamily="18" charset="0"/>
                <a:cs typeface="Times New Roman" panose="02020603050405020304" pitchFamily="18" charset="0"/>
              </a:rPr>
              <a:t>CIRCUIT DIAGRAM</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21C7591-2DC8-E140-19F7-DFD13C34E191}"/>
              </a:ext>
            </a:extLst>
          </p:cNvPr>
          <p:cNvSpPr txBox="1"/>
          <p:nvPr/>
        </p:nvSpPr>
        <p:spPr>
          <a:xfrm>
            <a:off x="315311" y="2764220"/>
            <a:ext cx="4172606" cy="923330"/>
          </a:xfrm>
          <a:prstGeom prst="rect">
            <a:avLst/>
          </a:prstGeom>
          <a:noFill/>
        </p:spPr>
        <p:txBody>
          <a:bodyPr wrap="square" rtlCol="0">
            <a:spAutoFit/>
          </a:bodyPr>
          <a:lstStyle/>
          <a:p>
            <a:pPr algn="ctr"/>
            <a:endParaRPr lang="en-US" sz="1800" b="1" i="0" dirty="0">
              <a:solidFill>
                <a:srgbClr val="0D0D0D"/>
              </a:solidFill>
              <a:effectLst/>
              <a:latin typeface="Söhne"/>
            </a:endParaRPr>
          </a:p>
          <a:p>
            <a:pPr algn="ctr"/>
            <a:endParaRPr lang="en-US" b="1" dirty="0">
              <a:solidFill>
                <a:srgbClr val="0D0D0D"/>
              </a:solidFill>
              <a:latin typeface="Söhne"/>
            </a:endParaRPr>
          </a:p>
          <a:p>
            <a:endParaRPr lang="en-US" dirty="0">
              <a:solidFill>
                <a:srgbClr val="0D0D0D"/>
              </a:solidFill>
              <a:latin typeface="Söhne"/>
            </a:endParaRPr>
          </a:p>
        </p:txBody>
      </p:sp>
      <p:pic>
        <p:nvPicPr>
          <p:cNvPr id="5" name="Picture 4">
            <a:extLst>
              <a:ext uri="{FF2B5EF4-FFF2-40B4-BE49-F238E27FC236}">
                <a16:creationId xmlns:a16="http://schemas.microsoft.com/office/drawing/2014/main" id="{347CC860-BCEA-DE8C-30DC-6614BEE3E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11" y="808092"/>
            <a:ext cx="12780578" cy="6802584"/>
          </a:xfrm>
          <a:prstGeom prst="rect">
            <a:avLst/>
          </a:prstGeom>
        </p:spPr>
      </p:pic>
    </p:spTree>
    <p:extLst>
      <p:ext uri="{BB962C8B-B14F-4D97-AF65-F5344CB8AC3E}">
        <p14:creationId xmlns:p14="http://schemas.microsoft.com/office/powerpoint/2010/main" val="2495063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DD27-2DC4-4659-B26F-19E2CE9A5D5F}"/>
              </a:ext>
            </a:extLst>
          </p:cNvPr>
          <p:cNvSpPr txBox="1">
            <a:spLocks noGrp="1"/>
          </p:cNvSpPr>
          <p:nvPr>
            <p:ph type="title"/>
          </p:nvPr>
        </p:nvSpPr>
        <p:spPr>
          <a:xfrm>
            <a:off x="949960" y="90424"/>
            <a:ext cx="11917680" cy="1502305"/>
          </a:xfrm>
        </p:spPr>
        <p:txBody>
          <a:bodyPr anchorCtr="1">
            <a:normAutofit/>
          </a:bodyPr>
          <a:lstStyle/>
          <a:p>
            <a:pPr lvl="0" algn="ctr"/>
            <a:r>
              <a:rPr lang="en-US" sz="3630" b="1" dirty="0">
                <a:solidFill>
                  <a:srgbClr val="FF0000"/>
                </a:solidFill>
                <a:latin typeface="Times New Roman" pitchFamily="18"/>
                <a:cs typeface="Times New Roman" pitchFamily="18"/>
              </a:rPr>
              <a:t>PROPOSED SYSTEM</a:t>
            </a:r>
          </a:p>
        </p:txBody>
      </p:sp>
      <p:sp>
        <p:nvSpPr>
          <p:cNvPr id="3" name="Content Placeholder 2">
            <a:extLst>
              <a:ext uri="{FF2B5EF4-FFF2-40B4-BE49-F238E27FC236}">
                <a16:creationId xmlns:a16="http://schemas.microsoft.com/office/drawing/2014/main" id="{BC8590DF-F580-40F3-A00F-C74F7BE9EEBB}"/>
              </a:ext>
            </a:extLst>
          </p:cNvPr>
          <p:cNvSpPr txBox="1">
            <a:spLocks noGrp="1"/>
          </p:cNvSpPr>
          <p:nvPr>
            <p:ph idx="1"/>
          </p:nvPr>
        </p:nvSpPr>
        <p:spPr>
          <a:xfrm>
            <a:off x="2652196" y="1795347"/>
            <a:ext cx="9112341" cy="5062653"/>
          </a:xfrm>
        </p:spPr>
        <p:txBody>
          <a:bodyPr>
            <a:normAutofit/>
          </a:bodyPr>
          <a:lstStyle/>
          <a:p>
            <a:pPr marL="0" marR="0" indent="0" algn="just">
              <a:lnSpc>
                <a:spcPct val="107000"/>
              </a:lnSpc>
              <a:spcBef>
                <a:spcPts val="0"/>
              </a:spcBef>
              <a:spcAft>
                <a:spcPts val="800"/>
              </a:spcAft>
              <a:buNone/>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ADVANTAGE OF PROPOSED ARCHITECTURE:</a:t>
            </a:r>
          </a:p>
          <a:p>
            <a:pPr marL="0" marR="0" algn="just">
              <a:lnSpc>
                <a:spcPct val="107000"/>
              </a:lnSpc>
              <a:spcBef>
                <a:spcPts val="0"/>
              </a:spcBef>
              <a:spcAft>
                <a:spcPts val="800"/>
              </a:spcAf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buFont typeface="Wingdings" pitchFamily="2"/>
              <a:buChar char="Ø"/>
            </a:pPr>
            <a:r>
              <a:rPr lang="en-US" sz="2200" dirty="0">
                <a:solidFill>
                  <a:srgbClr val="000000"/>
                </a:solidFill>
                <a:latin typeface="Times New Roman" pitchFamily="18"/>
                <a:cs typeface="Times New Roman" pitchFamily="18"/>
              </a:rPr>
              <a:t>Enhanced accuracy with Eyeblink Sensor and Alcohol Sensor</a:t>
            </a:r>
          </a:p>
          <a:p>
            <a:pPr lvl="0">
              <a:buFont typeface="Wingdings" pitchFamily="2"/>
              <a:buChar char="Ø"/>
            </a:pPr>
            <a:r>
              <a:rPr lang="en-US" sz="2200" dirty="0">
                <a:solidFill>
                  <a:srgbClr val="000000"/>
                </a:solidFill>
                <a:latin typeface="Times New Roman" pitchFamily="18"/>
                <a:cs typeface="Times New Roman" pitchFamily="18"/>
              </a:rPr>
              <a:t>Improved accident detection with MEMS Accelerometer and Crush Sensor.</a:t>
            </a:r>
          </a:p>
          <a:p>
            <a:pPr lvl="0">
              <a:buFont typeface="Wingdings" pitchFamily="2"/>
              <a:buChar char="Ø"/>
            </a:pPr>
            <a:r>
              <a:rPr lang="en-US" sz="2200" dirty="0">
                <a:solidFill>
                  <a:srgbClr val="000000"/>
                </a:solidFill>
                <a:latin typeface="Times New Roman" pitchFamily="18"/>
                <a:cs typeface="Times New Roman" pitchFamily="18"/>
              </a:rPr>
              <a:t>Advanced control with Microcontroller (8-bit Arduino Microcontroller).</a:t>
            </a:r>
          </a:p>
          <a:p>
            <a:pPr lvl="0">
              <a:buFont typeface="Wingdings" pitchFamily="2"/>
              <a:buChar char="Ø"/>
            </a:pPr>
            <a:r>
              <a:rPr lang="en-US" sz="2200" dirty="0">
                <a:solidFill>
                  <a:srgbClr val="000000"/>
                </a:solidFill>
                <a:latin typeface="Times New Roman" pitchFamily="18"/>
                <a:cs typeface="Times New Roman" pitchFamily="18"/>
              </a:rPr>
              <a:t>Real-time feedback and situational awareness with LCD and Buzzer.</a:t>
            </a:r>
          </a:p>
          <a:p>
            <a:pPr lvl="0">
              <a:buFont typeface="Wingdings" pitchFamily="2"/>
              <a:buChar char="Ø"/>
            </a:pPr>
            <a:r>
              <a:rPr lang="en-US" sz="2200" dirty="0">
                <a:solidFill>
                  <a:srgbClr val="000000"/>
                </a:solidFill>
                <a:latin typeface="Times New Roman" pitchFamily="18"/>
                <a:cs typeface="Times New Roman" pitchFamily="18"/>
              </a:rPr>
              <a:t>Active safety measures enabled by GSM and GPS</a:t>
            </a:r>
          </a:p>
          <a:p>
            <a:pPr lvl="0">
              <a:buFont typeface="Wingdings" pitchFamily="2"/>
              <a:buChar char="Ø"/>
            </a:pPr>
            <a:r>
              <a:rPr lang="en-US" sz="2200" dirty="0">
                <a:solidFill>
                  <a:srgbClr val="000000"/>
                </a:solidFill>
                <a:latin typeface="Times New Roman" pitchFamily="18"/>
                <a:cs typeface="Times New Roman" pitchFamily="18"/>
              </a:rPr>
              <a:t>Seamless connectivity and data transmission facilitated by IoT Module.</a:t>
            </a:r>
          </a:p>
          <a:p>
            <a:pPr lvl="0">
              <a:buFont typeface="Wingdings" pitchFamily="2"/>
              <a:buChar char="Ø"/>
            </a:pPr>
            <a:r>
              <a:rPr lang="en-US" sz="2200" dirty="0">
                <a:solidFill>
                  <a:srgbClr val="000000"/>
                </a:solidFill>
                <a:latin typeface="Times New Roman" pitchFamily="18"/>
                <a:cs typeface="Times New Roman" pitchFamily="18"/>
              </a:rPr>
              <a:t>User-friendly interface for monitoring and alerts with IoT Web View Application.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DD27-2DC4-4659-B26F-19E2CE9A5D5F}"/>
              </a:ext>
            </a:extLst>
          </p:cNvPr>
          <p:cNvSpPr txBox="1">
            <a:spLocks noGrp="1"/>
          </p:cNvSpPr>
          <p:nvPr>
            <p:ph type="title"/>
          </p:nvPr>
        </p:nvSpPr>
        <p:spPr>
          <a:xfrm>
            <a:off x="949960" y="90424"/>
            <a:ext cx="11917680" cy="1502305"/>
          </a:xfrm>
        </p:spPr>
        <p:txBody>
          <a:bodyPr anchorCtr="1">
            <a:normAutofit/>
          </a:bodyPr>
          <a:lstStyle/>
          <a:p>
            <a:pPr lvl="0" algn="ctr"/>
            <a:r>
              <a:rPr lang="en-US" sz="3630" b="1" dirty="0">
                <a:solidFill>
                  <a:srgbClr val="FF0000"/>
                </a:solidFill>
                <a:latin typeface="Times New Roman" pitchFamily="18"/>
                <a:cs typeface="Times New Roman" pitchFamily="18"/>
              </a:rPr>
              <a:t>PROPOSED SYSTEM</a:t>
            </a:r>
          </a:p>
        </p:txBody>
      </p:sp>
      <p:pic>
        <p:nvPicPr>
          <p:cNvPr id="6" name="WhatsApp Video 2024-04-24 at 14.58.34_9b0a16cf">
            <a:hlinkClick r:id="" action="ppaction://media"/>
            <a:extLst>
              <a:ext uri="{FF2B5EF4-FFF2-40B4-BE49-F238E27FC236}">
                <a16:creationId xmlns:a16="http://schemas.microsoft.com/office/drawing/2014/main" id="{67F39AA3-0825-2B14-6799-65B0CA5D67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7572" y="1183483"/>
            <a:ext cx="11004331" cy="6189936"/>
          </a:xfrm>
          <a:prstGeom prst="rect">
            <a:avLst/>
          </a:prstGeom>
        </p:spPr>
      </p:pic>
    </p:spTree>
    <p:extLst>
      <p:ext uri="{BB962C8B-B14F-4D97-AF65-F5344CB8AC3E}">
        <p14:creationId xmlns:p14="http://schemas.microsoft.com/office/powerpoint/2010/main" val="24654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A3CB96-FF76-76FE-1D18-B63300B7F0EA}"/>
              </a:ext>
            </a:extLst>
          </p:cNvPr>
          <p:cNvSpPr txBox="1">
            <a:spLocks/>
          </p:cNvSpPr>
          <p:nvPr/>
        </p:nvSpPr>
        <p:spPr>
          <a:xfrm>
            <a:off x="1055225" y="481366"/>
            <a:ext cx="11917680" cy="1502305"/>
          </a:xfrm>
          <a:prstGeom prst="rect">
            <a:avLst/>
          </a:prstGeom>
          <a:ln w="12700" cap="flat" cmpd="sng" algn="ctr">
            <a:solidFill>
              <a:schemeClr val="bg1"/>
            </a:solidFill>
            <a:prstDash val="solid"/>
            <a:miter lim="800000"/>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000" b="1" dirty="0">
                <a:solidFill>
                  <a:srgbClr val="FF0000"/>
                </a:solidFill>
                <a:latin typeface="Times New Roman" pitchFamily="18"/>
                <a:cs typeface="Times New Roman" pitchFamily="18"/>
              </a:rPr>
              <a:t>RESULTS AND OUTPUT</a:t>
            </a:r>
            <a:endParaRPr lang="en-US" sz="6000" b="1"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421B352-8153-BC78-2B0F-5D86F97EF3F7}"/>
              </a:ext>
            </a:extLst>
          </p:cNvPr>
          <p:cNvPicPr>
            <a:picLocks noChangeAspect="1"/>
          </p:cNvPicPr>
          <p:nvPr/>
        </p:nvPicPr>
        <p:blipFill>
          <a:blip r:embed="rId2"/>
          <a:stretch>
            <a:fillRect/>
          </a:stretch>
        </p:blipFill>
        <p:spPr>
          <a:xfrm>
            <a:off x="3100552" y="2121178"/>
            <a:ext cx="8457225" cy="5027483"/>
          </a:xfrm>
          <a:prstGeom prst="rect">
            <a:avLst/>
          </a:prstGeom>
        </p:spPr>
      </p:pic>
    </p:spTree>
    <p:extLst>
      <p:ext uri="{BB962C8B-B14F-4D97-AF65-F5344CB8AC3E}">
        <p14:creationId xmlns:p14="http://schemas.microsoft.com/office/powerpoint/2010/main" val="3354929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A3CB96-FF76-76FE-1D18-B63300B7F0EA}"/>
              </a:ext>
            </a:extLst>
          </p:cNvPr>
          <p:cNvSpPr txBox="1">
            <a:spLocks/>
          </p:cNvSpPr>
          <p:nvPr/>
        </p:nvSpPr>
        <p:spPr>
          <a:xfrm>
            <a:off x="1055225" y="481366"/>
            <a:ext cx="11917680" cy="1502305"/>
          </a:xfrm>
          <a:prstGeom prst="rect">
            <a:avLst/>
          </a:prstGeom>
          <a:ln w="12700" cap="flat" cmpd="sng" algn="ctr">
            <a:solidFill>
              <a:schemeClr val="bg1"/>
            </a:solidFill>
            <a:prstDash val="solid"/>
            <a:miter lim="800000"/>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000" b="1" dirty="0">
                <a:solidFill>
                  <a:srgbClr val="FF0000"/>
                </a:solidFill>
                <a:latin typeface="Times New Roman" pitchFamily="18"/>
                <a:cs typeface="Times New Roman" pitchFamily="18"/>
              </a:rPr>
              <a:t>RESULTS AND OUTPUT</a:t>
            </a:r>
            <a:endParaRPr lang="en-US" sz="6000" b="1" dirty="0">
              <a:solidFill>
                <a:srgbClr val="FF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9946FBE-E871-1406-C2CF-6CBCA2C9EF85}"/>
              </a:ext>
            </a:extLst>
          </p:cNvPr>
          <p:cNvPicPr>
            <a:picLocks noChangeAspect="1"/>
          </p:cNvPicPr>
          <p:nvPr/>
        </p:nvPicPr>
        <p:blipFill>
          <a:blip r:embed="rId2"/>
          <a:stretch>
            <a:fillRect/>
          </a:stretch>
        </p:blipFill>
        <p:spPr>
          <a:xfrm>
            <a:off x="3807225" y="1861922"/>
            <a:ext cx="6413679" cy="4468969"/>
          </a:xfrm>
          <a:prstGeom prst="rect">
            <a:avLst/>
          </a:prstGeom>
        </p:spPr>
      </p:pic>
    </p:spTree>
    <p:extLst>
      <p:ext uri="{BB962C8B-B14F-4D97-AF65-F5344CB8AC3E}">
        <p14:creationId xmlns:p14="http://schemas.microsoft.com/office/powerpoint/2010/main" val="1138407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A3CB96-FF76-76FE-1D18-B63300B7F0EA}"/>
              </a:ext>
            </a:extLst>
          </p:cNvPr>
          <p:cNvSpPr txBox="1">
            <a:spLocks/>
          </p:cNvSpPr>
          <p:nvPr/>
        </p:nvSpPr>
        <p:spPr>
          <a:xfrm>
            <a:off x="1055225" y="481366"/>
            <a:ext cx="11917680" cy="1502305"/>
          </a:xfrm>
          <a:prstGeom prst="rect">
            <a:avLst/>
          </a:prstGeom>
          <a:ln w="12700" cap="flat" cmpd="sng" algn="ctr">
            <a:solidFill>
              <a:schemeClr val="bg1"/>
            </a:solidFill>
            <a:prstDash val="solid"/>
            <a:miter lim="800000"/>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000" b="1" dirty="0">
                <a:solidFill>
                  <a:srgbClr val="FF0000"/>
                </a:solidFill>
                <a:latin typeface="Times New Roman" pitchFamily="18"/>
                <a:cs typeface="Times New Roman" pitchFamily="18"/>
              </a:rPr>
              <a:t>RESULTS AND OUTPUT</a:t>
            </a:r>
            <a:endParaRPr lang="en-US" sz="6000"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6FE7565-13A2-172A-D296-CC79DFC8AAFD}"/>
              </a:ext>
            </a:extLst>
          </p:cNvPr>
          <p:cNvPicPr>
            <a:picLocks noChangeAspect="1"/>
          </p:cNvPicPr>
          <p:nvPr/>
        </p:nvPicPr>
        <p:blipFill>
          <a:blip r:embed="rId2"/>
          <a:stretch>
            <a:fillRect/>
          </a:stretch>
        </p:blipFill>
        <p:spPr>
          <a:xfrm>
            <a:off x="844695" y="1983671"/>
            <a:ext cx="5794366" cy="4210697"/>
          </a:xfrm>
          <a:prstGeom prst="rect">
            <a:avLst/>
          </a:prstGeom>
        </p:spPr>
      </p:pic>
      <p:pic>
        <p:nvPicPr>
          <p:cNvPr id="7" name="Picture 6">
            <a:extLst>
              <a:ext uri="{FF2B5EF4-FFF2-40B4-BE49-F238E27FC236}">
                <a16:creationId xmlns:a16="http://schemas.microsoft.com/office/drawing/2014/main" id="{3D42AEDF-DD15-0690-6729-BE5CF1ABD21A}"/>
              </a:ext>
            </a:extLst>
          </p:cNvPr>
          <p:cNvPicPr>
            <a:picLocks noChangeAspect="1"/>
          </p:cNvPicPr>
          <p:nvPr/>
        </p:nvPicPr>
        <p:blipFill>
          <a:blip r:embed="rId3"/>
          <a:stretch>
            <a:fillRect/>
          </a:stretch>
        </p:blipFill>
        <p:spPr>
          <a:xfrm>
            <a:off x="7178541" y="2580110"/>
            <a:ext cx="5864771" cy="2932386"/>
          </a:xfrm>
          <a:prstGeom prst="rect">
            <a:avLst/>
          </a:prstGeom>
        </p:spPr>
      </p:pic>
      <p:sp>
        <p:nvSpPr>
          <p:cNvPr id="9" name="TextBox 8">
            <a:extLst>
              <a:ext uri="{FF2B5EF4-FFF2-40B4-BE49-F238E27FC236}">
                <a16:creationId xmlns:a16="http://schemas.microsoft.com/office/drawing/2014/main" id="{C4C6D408-C638-B3A1-DC7B-F6355D8CA0CD}"/>
              </a:ext>
            </a:extLst>
          </p:cNvPr>
          <p:cNvSpPr txBox="1"/>
          <p:nvPr/>
        </p:nvSpPr>
        <p:spPr>
          <a:xfrm>
            <a:off x="477156" y="6507028"/>
            <a:ext cx="6910550" cy="369332"/>
          </a:xfrm>
          <a:prstGeom prst="rect">
            <a:avLst/>
          </a:prstGeom>
          <a:noFill/>
        </p:spPr>
        <p:txBody>
          <a:bodyPr wrap="square">
            <a:spAutoFit/>
          </a:bodyPr>
          <a:lstStyle/>
          <a:p>
            <a:pPr algn="ctr"/>
            <a:r>
              <a:rPr lang="en-US" sz="1800" b="1" i="0" u="none" strike="noStrike" baseline="0" dirty="0">
                <a:solidFill>
                  <a:srgbClr val="000000"/>
                </a:solidFill>
                <a:latin typeface="Times New Roman" panose="02020603050405020304" pitchFamily="18" charset="0"/>
              </a:rPr>
              <a:t>HOME PAGE OF IoT WEB APPLICATION </a:t>
            </a:r>
            <a:endParaRPr lang="en-IN" dirty="0"/>
          </a:p>
        </p:txBody>
      </p:sp>
    </p:spTree>
    <p:extLst>
      <p:ext uri="{BB962C8B-B14F-4D97-AF65-F5344CB8AC3E}">
        <p14:creationId xmlns:p14="http://schemas.microsoft.com/office/powerpoint/2010/main" val="1426806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A3CB96-FF76-76FE-1D18-B63300B7F0EA}"/>
              </a:ext>
            </a:extLst>
          </p:cNvPr>
          <p:cNvSpPr txBox="1">
            <a:spLocks/>
          </p:cNvSpPr>
          <p:nvPr/>
        </p:nvSpPr>
        <p:spPr>
          <a:xfrm>
            <a:off x="1055225" y="481366"/>
            <a:ext cx="11917680" cy="1502305"/>
          </a:xfrm>
          <a:prstGeom prst="rect">
            <a:avLst/>
          </a:prstGeom>
          <a:ln w="12700" cap="flat" cmpd="sng" algn="ctr">
            <a:solidFill>
              <a:schemeClr val="bg1"/>
            </a:solidFill>
            <a:prstDash val="solid"/>
            <a:miter lim="800000"/>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000" b="1" dirty="0">
                <a:solidFill>
                  <a:srgbClr val="FF0000"/>
                </a:solidFill>
                <a:latin typeface="Times New Roman" pitchFamily="18"/>
                <a:cs typeface="Times New Roman" pitchFamily="18"/>
              </a:rPr>
              <a:t>RESULTS AND OUTPUT</a:t>
            </a:r>
            <a:endParaRPr lang="en-US" sz="6000" b="1" dirty="0">
              <a:solidFill>
                <a:srgbClr val="FF0000"/>
              </a:solidFill>
              <a:latin typeface="Times New Roman" panose="02020603050405020304" pitchFamily="18" charset="0"/>
              <a:cs typeface="Times New Roman" panose="02020603050405020304" pitchFamily="18" charset="0"/>
            </a:endParaRPr>
          </a:p>
        </p:txBody>
      </p:sp>
      <p:pic>
        <p:nvPicPr>
          <p:cNvPr id="3" name="image17.jpeg">
            <a:extLst>
              <a:ext uri="{FF2B5EF4-FFF2-40B4-BE49-F238E27FC236}">
                <a16:creationId xmlns:a16="http://schemas.microsoft.com/office/drawing/2014/main" id="{1DA96EF0-A1F1-097A-DAF9-935042922533}"/>
              </a:ext>
            </a:extLst>
          </p:cNvPr>
          <p:cNvPicPr>
            <a:picLocks noChangeAspect="1"/>
          </p:cNvPicPr>
          <p:nvPr/>
        </p:nvPicPr>
        <p:blipFill>
          <a:blip r:embed="rId2" cstate="print"/>
          <a:stretch>
            <a:fillRect/>
          </a:stretch>
        </p:blipFill>
        <p:spPr>
          <a:xfrm>
            <a:off x="1315500" y="1831271"/>
            <a:ext cx="4698438" cy="5092093"/>
          </a:xfrm>
          <a:prstGeom prst="rect">
            <a:avLst/>
          </a:prstGeom>
        </p:spPr>
      </p:pic>
      <p:pic>
        <p:nvPicPr>
          <p:cNvPr id="6" name="Picture 5">
            <a:extLst>
              <a:ext uri="{FF2B5EF4-FFF2-40B4-BE49-F238E27FC236}">
                <a16:creationId xmlns:a16="http://schemas.microsoft.com/office/drawing/2014/main" id="{EE2DAE43-08C4-5C77-3FB5-59BE036D9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121" y="1483468"/>
            <a:ext cx="2640600" cy="5868000"/>
          </a:xfrm>
          <a:prstGeom prst="rect">
            <a:avLst/>
          </a:prstGeom>
        </p:spPr>
      </p:pic>
    </p:spTree>
    <p:extLst>
      <p:ext uri="{BB962C8B-B14F-4D97-AF65-F5344CB8AC3E}">
        <p14:creationId xmlns:p14="http://schemas.microsoft.com/office/powerpoint/2010/main" val="2474834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DD27-2DC4-4659-B26F-19E2CE9A5D5F}"/>
              </a:ext>
            </a:extLst>
          </p:cNvPr>
          <p:cNvSpPr txBox="1">
            <a:spLocks noGrp="1"/>
          </p:cNvSpPr>
          <p:nvPr>
            <p:ph type="title"/>
          </p:nvPr>
        </p:nvSpPr>
        <p:spPr>
          <a:xfrm>
            <a:off x="949960" y="90424"/>
            <a:ext cx="11917680" cy="1502305"/>
          </a:xfrm>
        </p:spPr>
        <p:txBody>
          <a:bodyPr anchorCtr="1">
            <a:normAutofit/>
          </a:bodyPr>
          <a:lstStyle/>
          <a:p>
            <a:pPr lvl="0" algn="ctr"/>
            <a:r>
              <a:rPr lang="en-US" sz="3630" b="1" dirty="0">
                <a:solidFill>
                  <a:srgbClr val="FF0000"/>
                </a:solidFill>
                <a:latin typeface="Times New Roman" pitchFamily="18"/>
                <a:cs typeface="Times New Roman" pitchFamily="18"/>
              </a:rPr>
              <a:t>FUTURE SCOPE</a:t>
            </a:r>
          </a:p>
        </p:txBody>
      </p:sp>
      <p:sp>
        <p:nvSpPr>
          <p:cNvPr id="3" name="Content Placeholder 2">
            <a:extLst>
              <a:ext uri="{FF2B5EF4-FFF2-40B4-BE49-F238E27FC236}">
                <a16:creationId xmlns:a16="http://schemas.microsoft.com/office/drawing/2014/main" id="{BC8590DF-F580-40F3-A00F-C74F7BE9EEBB}"/>
              </a:ext>
            </a:extLst>
          </p:cNvPr>
          <p:cNvSpPr txBox="1">
            <a:spLocks noGrp="1"/>
          </p:cNvSpPr>
          <p:nvPr>
            <p:ph idx="1"/>
          </p:nvPr>
        </p:nvSpPr>
        <p:spPr>
          <a:xfrm>
            <a:off x="1127653" y="2275281"/>
            <a:ext cx="13597340" cy="6795147"/>
          </a:xfrm>
        </p:spPr>
        <p:txBody>
          <a:bodyPr>
            <a:noAutofit/>
          </a:bodyPr>
          <a:lstStyle/>
          <a:p>
            <a:pPr marL="0" marR="0" indent="0" algn="just">
              <a:lnSpc>
                <a:spcPct val="107000"/>
              </a:lnSpc>
              <a:spcBef>
                <a:spcPts val="0"/>
              </a:spcBef>
              <a:spcAft>
                <a:spcPts val="800"/>
              </a:spcAft>
              <a:buNone/>
            </a:pPr>
            <a:endParaRPr lang="en-US" sz="1600" dirty="0">
              <a:solidFill>
                <a:srgbClr val="000000"/>
              </a:solidFill>
              <a:latin typeface="Times New Roman" pitchFamily="18"/>
              <a:cs typeface="Times New Roman" pitchFamily="18"/>
            </a:endParaRPr>
          </a:p>
          <a:p>
            <a:pPr marL="0" marR="0" indent="0" algn="just">
              <a:lnSpc>
                <a:spcPct val="107000"/>
              </a:lnSpc>
              <a:spcBef>
                <a:spcPts val="0"/>
              </a:spcBef>
              <a:spcAft>
                <a:spcPts val="800"/>
              </a:spcAft>
              <a:buNone/>
            </a:pPr>
            <a:r>
              <a:rPr lang="en-US" sz="1600" dirty="0">
                <a:solidFill>
                  <a:srgbClr val="000000"/>
                </a:solidFill>
                <a:latin typeface="Times New Roman" pitchFamily="18"/>
                <a:cs typeface="Times New Roman" pitchFamily="18"/>
              </a:rPr>
              <a:t>1. </a:t>
            </a:r>
            <a:r>
              <a:rPr lang="en-US" sz="1600" b="1" dirty="0">
                <a:solidFill>
                  <a:srgbClr val="000000"/>
                </a:solidFill>
                <a:latin typeface="Times New Roman" pitchFamily="18"/>
                <a:cs typeface="Times New Roman" pitchFamily="18"/>
              </a:rPr>
              <a:t>Integration with Autonomous Vehicles </a:t>
            </a:r>
            <a:r>
              <a:rPr lang="en-US" sz="1600" dirty="0">
                <a:solidFill>
                  <a:srgbClr val="000000"/>
                </a:solidFill>
                <a:latin typeface="Times New Roman" pitchFamily="18"/>
                <a:cs typeface="Times New Roman" pitchFamily="18"/>
              </a:rPr>
              <a:t>Expand integration with self-driving cars for enhanced safety.</a:t>
            </a:r>
          </a:p>
          <a:p>
            <a:pPr marL="0" marR="0" indent="0" algn="just">
              <a:lnSpc>
                <a:spcPct val="107000"/>
              </a:lnSpc>
              <a:spcBef>
                <a:spcPts val="0"/>
              </a:spcBef>
              <a:spcAft>
                <a:spcPts val="800"/>
              </a:spcAft>
              <a:buNone/>
            </a:pPr>
            <a:r>
              <a:rPr lang="en-US" sz="1600" dirty="0">
                <a:solidFill>
                  <a:srgbClr val="000000"/>
                </a:solidFill>
                <a:latin typeface="Times New Roman" pitchFamily="18"/>
                <a:cs typeface="Times New Roman" pitchFamily="18"/>
              </a:rPr>
              <a:t>  </a:t>
            </a:r>
          </a:p>
          <a:p>
            <a:pPr marL="0" marR="0" indent="0" algn="just">
              <a:lnSpc>
                <a:spcPct val="107000"/>
              </a:lnSpc>
              <a:spcBef>
                <a:spcPts val="0"/>
              </a:spcBef>
              <a:spcAft>
                <a:spcPts val="800"/>
              </a:spcAft>
              <a:buNone/>
            </a:pPr>
            <a:r>
              <a:rPr lang="en-US" sz="1600" dirty="0">
                <a:solidFill>
                  <a:srgbClr val="000000"/>
                </a:solidFill>
                <a:latin typeface="Times New Roman" pitchFamily="18"/>
                <a:cs typeface="Times New Roman" pitchFamily="18"/>
              </a:rPr>
              <a:t>2. </a:t>
            </a:r>
            <a:r>
              <a:rPr lang="en-US" sz="1600" b="1" dirty="0">
                <a:solidFill>
                  <a:srgbClr val="000000"/>
                </a:solidFill>
                <a:latin typeface="Times New Roman" pitchFamily="18"/>
                <a:cs typeface="Times New Roman" pitchFamily="18"/>
              </a:rPr>
              <a:t>Smart City Integration </a:t>
            </a:r>
            <a:r>
              <a:rPr lang="en-US" sz="1600" dirty="0">
                <a:solidFill>
                  <a:srgbClr val="000000"/>
                </a:solidFill>
                <a:latin typeface="Times New Roman" pitchFamily="18"/>
                <a:cs typeface="Times New Roman" pitchFamily="18"/>
              </a:rPr>
              <a:t>Extend to communicate with smart city infrastructure for optimized traffic flow and emergency response.</a:t>
            </a:r>
          </a:p>
          <a:p>
            <a:pPr marL="0" marR="0" indent="0" algn="just">
              <a:lnSpc>
                <a:spcPct val="107000"/>
              </a:lnSpc>
              <a:spcBef>
                <a:spcPts val="0"/>
              </a:spcBef>
              <a:spcAft>
                <a:spcPts val="800"/>
              </a:spcAft>
              <a:buNone/>
            </a:pPr>
            <a:endParaRPr lang="en-US" sz="1600" dirty="0">
              <a:solidFill>
                <a:srgbClr val="000000"/>
              </a:solidFill>
              <a:latin typeface="Times New Roman" pitchFamily="18"/>
              <a:cs typeface="Times New Roman" pitchFamily="18"/>
            </a:endParaRPr>
          </a:p>
          <a:p>
            <a:pPr marL="0" marR="0" indent="0" algn="just">
              <a:lnSpc>
                <a:spcPct val="107000"/>
              </a:lnSpc>
              <a:spcBef>
                <a:spcPts val="0"/>
              </a:spcBef>
              <a:spcAft>
                <a:spcPts val="800"/>
              </a:spcAft>
              <a:buNone/>
            </a:pPr>
            <a:r>
              <a:rPr lang="en-US" sz="1600" dirty="0">
                <a:solidFill>
                  <a:srgbClr val="000000"/>
                </a:solidFill>
                <a:latin typeface="Times New Roman" pitchFamily="18"/>
                <a:cs typeface="Times New Roman" pitchFamily="18"/>
              </a:rPr>
              <a:t>3. </a:t>
            </a:r>
            <a:r>
              <a:rPr lang="en-US" sz="1600" b="1" dirty="0">
                <a:solidFill>
                  <a:srgbClr val="000000"/>
                </a:solidFill>
                <a:latin typeface="Times New Roman" pitchFamily="18"/>
                <a:cs typeface="Times New Roman" pitchFamily="18"/>
              </a:rPr>
              <a:t>Predictive Analytics </a:t>
            </a:r>
            <a:r>
              <a:rPr lang="en-US" sz="1600" dirty="0">
                <a:solidFill>
                  <a:srgbClr val="000000"/>
                </a:solidFill>
                <a:latin typeface="Times New Roman" pitchFamily="18"/>
                <a:cs typeface="Times New Roman" pitchFamily="18"/>
              </a:rPr>
              <a:t>Utilize data analytics to predict accidents and implement proactive safety measures.</a:t>
            </a:r>
          </a:p>
          <a:p>
            <a:pPr marL="0" marR="0" indent="0" algn="just">
              <a:lnSpc>
                <a:spcPct val="107000"/>
              </a:lnSpc>
              <a:spcBef>
                <a:spcPts val="0"/>
              </a:spcBef>
              <a:spcAft>
                <a:spcPts val="800"/>
              </a:spcAft>
              <a:buNone/>
            </a:pPr>
            <a:endParaRPr lang="en-US" sz="1600" dirty="0">
              <a:solidFill>
                <a:srgbClr val="000000"/>
              </a:solidFill>
              <a:latin typeface="Times New Roman" pitchFamily="18"/>
              <a:cs typeface="Times New Roman" pitchFamily="18"/>
            </a:endParaRPr>
          </a:p>
          <a:p>
            <a:pPr marL="0" marR="0" indent="0" algn="just">
              <a:lnSpc>
                <a:spcPct val="107000"/>
              </a:lnSpc>
              <a:spcBef>
                <a:spcPts val="0"/>
              </a:spcBef>
              <a:spcAft>
                <a:spcPts val="800"/>
              </a:spcAft>
              <a:buNone/>
            </a:pPr>
            <a:r>
              <a:rPr lang="en-US" sz="1600" dirty="0">
                <a:solidFill>
                  <a:srgbClr val="000000"/>
                </a:solidFill>
                <a:latin typeface="Times New Roman" pitchFamily="18"/>
                <a:cs typeface="Times New Roman" pitchFamily="18"/>
              </a:rPr>
              <a:t>4. </a:t>
            </a:r>
            <a:r>
              <a:rPr lang="en-US" sz="1600" b="1" dirty="0">
                <a:solidFill>
                  <a:srgbClr val="000000"/>
                </a:solidFill>
                <a:latin typeface="Times New Roman" pitchFamily="18"/>
                <a:cs typeface="Times New Roman" pitchFamily="18"/>
              </a:rPr>
              <a:t>Advanced Sensor Technology</a:t>
            </a:r>
            <a:r>
              <a:rPr lang="en-US" sz="1600" dirty="0">
                <a:solidFill>
                  <a:srgbClr val="000000"/>
                </a:solidFill>
                <a:latin typeface="Times New Roman" pitchFamily="18"/>
                <a:cs typeface="Times New Roman" pitchFamily="18"/>
              </a:rPr>
              <a:t> Incorporate advanced sensors for improved accident detection accuracy.</a:t>
            </a:r>
          </a:p>
          <a:p>
            <a:pPr marL="0" marR="0" indent="0" algn="just">
              <a:lnSpc>
                <a:spcPct val="107000"/>
              </a:lnSpc>
              <a:spcBef>
                <a:spcPts val="0"/>
              </a:spcBef>
              <a:spcAft>
                <a:spcPts val="800"/>
              </a:spcAft>
              <a:buNone/>
            </a:pPr>
            <a:endParaRPr lang="en-US" sz="1600" dirty="0">
              <a:solidFill>
                <a:srgbClr val="000000"/>
              </a:solidFill>
              <a:latin typeface="Times New Roman" pitchFamily="18"/>
              <a:cs typeface="Times New Roman" pitchFamily="18"/>
            </a:endParaRPr>
          </a:p>
        </p:txBody>
      </p:sp>
    </p:spTree>
    <p:extLst>
      <p:ext uri="{BB962C8B-B14F-4D97-AF65-F5344CB8AC3E}">
        <p14:creationId xmlns:p14="http://schemas.microsoft.com/office/powerpoint/2010/main" val="544810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DD27-2DC4-4659-B26F-19E2CE9A5D5F}"/>
              </a:ext>
            </a:extLst>
          </p:cNvPr>
          <p:cNvSpPr txBox="1">
            <a:spLocks noGrp="1"/>
          </p:cNvSpPr>
          <p:nvPr>
            <p:ph type="title"/>
          </p:nvPr>
        </p:nvSpPr>
        <p:spPr>
          <a:xfrm>
            <a:off x="949960" y="90424"/>
            <a:ext cx="11917680" cy="1502305"/>
          </a:xfrm>
        </p:spPr>
        <p:txBody>
          <a:bodyPr anchorCtr="1">
            <a:normAutofit/>
          </a:bodyPr>
          <a:lstStyle/>
          <a:p>
            <a:pPr lvl="0" algn="ctr"/>
            <a:r>
              <a:rPr lang="en-US" sz="3630" b="1" dirty="0">
                <a:solidFill>
                  <a:srgbClr val="FF0000"/>
                </a:solidFill>
                <a:latin typeface="Times New Roman" pitchFamily="18"/>
                <a:cs typeface="Times New Roman" pitchFamily="18"/>
              </a:rPr>
              <a:t>COCLUSION</a:t>
            </a:r>
          </a:p>
        </p:txBody>
      </p:sp>
      <p:sp>
        <p:nvSpPr>
          <p:cNvPr id="6" name="Content Placeholder 2">
            <a:extLst>
              <a:ext uri="{FF2B5EF4-FFF2-40B4-BE49-F238E27FC236}">
                <a16:creationId xmlns:a16="http://schemas.microsoft.com/office/drawing/2014/main" id="{BC8590DF-F580-40F3-A00F-C74F7BE9EEBB}"/>
              </a:ext>
            </a:extLst>
          </p:cNvPr>
          <p:cNvSpPr txBox="1">
            <a:spLocks noGrp="1"/>
          </p:cNvSpPr>
          <p:nvPr>
            <p:ph idx="1"/>
          </p:nvPr>
        </p:nvSpPr>
        <p:spPr>
          <a:xfrm>
            <a:off x="1144226" y="1361720"/>
            <a:ext cx="11807497" cy="4103030"/>
          </a:xfrm>
        </p:spPr>
        <p:txBody>
          <a:bodyPr>
            <a:noAutofit/>
          </a:bodyPr>
          <a:lstStyle/>
          <a:p>
            <a:pPr marL="0" marR="0" indent="0" algn="just">
              <a:lnSpc>
                <a:spcPct val="200000"/>
              </a:lnSpc>
              <a:spcBef>
                <a:spcPts val="0"/>
              </a:spcBef>
              <a:spcAft>
                <a:spcPts val="800"/>
              </a:spcAft>
              <a:buNone/>
            </a:pPr>
            <a:r>
              <a:rPr lang="en-US" sz="1400" b="1" dirty="0">
                <a:solidFill>
                  <a:srgbClr val="000000"/>
                </a:solidFill>
                <a:latin typeface="Times New Roman" pitchFamily="18"/>
                <a:cs typeface="Times New Roman" pitchFamily="18"/>
              </a:rPr>
              <a:t>1. Promising Solution: </a:t>
            </a:r>
            <a:r>
              <a:rPr lang="en-US" sz="1400" dirty="0">
                <a:solidFill>
                  <a:srgbClr val="000000"/>
                </a:solidFill>
                <a:latin typeface="Times New Roman" pitchFamily="18"/>
                <a:cs typeface="Times New Roman" pitchFamily="18"/>
              </a:rPr>
              <a:t>The development of a smart accident detection system using IoT technology offers a promising solution for timely response to accidents in densely populated areas</a:t>
            </a:r>
            <a:r>
              <a:rPr lang="en-US" sz="1400" b="1" dirty="0">
                <a:solidFill>
                  <a:srgbClr val="000000"/>
                </a:solidFill>
                <a:latin typeface="Times New Roman" pitchFamily="18"/>
                <a:cs typeface="Times New Roman" pitchFamily="18"/>
              </a:rPr>
              <a:t>.</a:t>
            </a:r>
          </a:p>
          <a:p>
            <a:pPr marL="0" marR="0" indent="0" algn="just">
              <a:lnSpc>
                <a:spcPct val="200000"/>
              </a:lnSpc>
              <a:spcBef>
                <a:spcPts val="0"/>
              </a:spcBef>
              <a:spcAft>
                <a:spcPts val="800"/>
              </a:spcAft>
              <a:buNone/>
            </a:pPr>
            <a:r>
              <a:rPr lang="en-US" sz="1400" b="1" dirty="0">
                <a:solidFill>
                  <a:srgbClr val="000000"/>
                </a:solidFill>
                <a:latin typeface="Times New Roman" pitchFamily="18"/>
                <a:cs typeface="Times New Roman" pitchFamily="18"/>
              </a:rPr>
              <a:t>2. Seamless </a:t>
            </a:r>
            <a:r>
              <a:rPr lang="en-US" sz="1400" b="1" dirty="0" err="1">
                <a:solidFill>
                  <a:srgbClr val="000000"/>
                </a:solidFill>
                <a:latin typeface="Times New Roman" pitchFamily="18"/>
                <a:cs typeface="Times New Roman" pitchFamily="18"/>
              </a:rPr>
              <a:t>Integration:</a:t>
            </a:r>
            <a:r>
              <a:rPr lang="en-US" sz="1400" dirty="0" err="1">
                <a:solidFill>
                  <a:srgbClr val="000000"/>
                </a:solidFill>
                <a:latin typeface="Times New Roman" pitchFamily="18"/>
                <a:cs typeface="Times New Roman" pitchFamily="18"/>
              </a:rPr>
              <a:t>Through</a:t>
            </a:r>
            <a:r>
              <a:rPr lang="en-US" sz="1400" dirty="0">
                <a:solidFill>
                  <a:srgbClr val="000000"/>
                </a:solidFill>
                <a:latin typeface="Times New Roman" pitchFamily="18"/>
                <a:cs typeface="Times New Roman" pitchFamily="18"/>
              </a:rPr>
              <a:t> the integration of sensors, microcontrollers, and GSM modems, the system enables swift detection of accidents and dissemination of critical information to authorized personnel.</a:t>
            </a:r>
          </a:p>
          <a:p>
            <a:pPr marL="0" marR="0" indent="0" algn="just">
              <a:lnSpc>
                <a:spcPct val="200000"/>
              </a:lnSpc>
              <a:spcBef>
                <a:spcPts val="0"/>
              </a:spcBef>
              <a:spcAft>
                <a:spcPts val="800"/>
              </a:spcAft>
              <a:buNone/>
            </a:pPr>
            <a:r>
              <a:rPr lang="en-US" sz="1400" b="1" dirty="0">
                <a:solidFill>
                  <a:srgbClr val="000000"/>
                </a:solidFill>
                <a:latin typeface="Times New Roman" pitchFamily="18"/>
                <a:cs typeface="Times New Roman" pitchFamily="18"/>
              </a:rPr>
              <a:t>3. Validation through Design and Simulation: </a:t>
            </a:r>
            <a:r>
              <a:rPr lang="en-US" sz="1400" dirty="0">
                <a:solidFill>
                  <a:srgbClr val="000000"/>
                </a:solidFill>
                <a:latin typeface="Times New Roman" pitchFamily="18"/>
                <a:cs typeface="Times New Roman" pitchFamily="18"/>
              </a:rPr>
              <a:t>Practical design and simulation efforts have validated the system's effectiveness, demonstrating its potential to provide rapid assistance and support to accident victims, potentially saving lives</a:t>
            </a:r>
            <a:r>
              <a:rPr lang="en-US" sz="1400" b="1" dirty="0">
                <a:solidFill>
                  <a:srgbClr val="000000"/>
                </a:solidFill>
                <a:latin typeface="Times New Roman" pitchFamily="18"/>
                <a:cs typeface="Times New Roman" pitchFamily="18"/>
              </a:rPr>
              <a:t>.</a:t>
            </a:r>
          </a:p>
          <a:p>
            <a:pPr marL="0" marR="0" indent="0" algn="just">
              <a:lnSpc>
                <a:spcPct val="200000"/>
              </a:lnSpc>
              <a:spcBef>
                <a:spcPts val="0"/>
              </a:spcBef>
              <a:spcAft>
                <a:spcPts val="800"/>
              </a:spcAft>
              <a:buNone/>
            </a:pPr>
            <a:r>
              <a:rPr lang="en-US" sz="1400" b="1" dirty="0">
                <a:solidFill>
                  <a:srgbClr val="000000"/>
                </a:solidFill>
                <a:latin typeface="Times New Roman" pitchFamily="18"/>
                <a:cs typeface="Times New Roman" pitchFamily="18"/>
              </a:rPr>
              <a:t>4. Potential for Rapid Assistance: </a:t>
            </a:r>
            <a:r>
              <a:rPr lang="en-US" sz="1400" dirty="0">
                <a:solidFill>
                  <a:srgbClr val="000000"/>
                </a:solidFill>
                <a:latin typeface="Times New Roman" pitchFamily="18"/>
                <a:cs typeface="Times New Roman" pitchFamily="18"/>
              </a:rPr>
              <a:t>The system's effectiveness highlights its potential to offer rapid assistance and support to accident victims by promptly providing location data to authorized personnel.</a:t>
            </a:r>
          </a:p>
          <a:p>
            <a:pPr marL="0" marR="0" indent="0" algn="just">
              <a:lnSpc>
                <a:spcPct val="200000"/>
              </a:lnSpc>
              <a:spcBef>
                <a:spcPts val="0"/>
              </a:spcBef>
              <a:spcAft>
                <a:spcPts val="800"/>
              </a:spcAft>
              <a:buNone/>
            </a:pPr>
            <a:r>
              <a:rPr lang="en-US" sz="1400" b="1" dirty="0">
                <a:solidFill>
                  <a:srgbClr val="000000"/>
                </a:solidFill>
                <a:latin typeface="Times New Roman" pitchFamily="18"/>
                <a:cs typeface="Times New Roman" pitchFamily="18"/>
              </a:rPr>
              <a:t>5. Continued Evolution: </a:t>
            </a:r>
            <a:r>
              <a:rPr lang="en-US" sz="1400" dirty="0">
                <a:solidFill>
                  <a:srgbClr val="000000"/>
                </a:solidFill>
                <a:latin typeface="Times New Roman" pitchFamily="18"/>
                <a:cs typeface="Times New Roman" pitchFamily="18"/>
              </a:rPr>
              <a:t>As IoT technology continues to evolve, further enhancements to scalability, reliability, and interoperability will ensure the system's continued effectiveness in addressing emergency response challenges.</a:t>
            </a:r>
          </a:p>
          <a:p>
            <a:pPr marL="0" marR="0" indent="0" algn="just">
              <a:lnSpc>
                <a:spcPct val="200000"/>
              </a:lnSpc>
              <a:spcBef>
                <a:spcPts val="0"/>
              </a:spcBef>
              <a:spcAft>
                <a:spcPts val="800"/>
              </a:spcAft>
              <a:buNone/>
            </a:pPr>
            <a:r>
              <a:rPr lang="en-US" sz="1400" b="1" dirty="0">
                <a:solidFill>
                  <a:srgbClr val="000000"/>
                </a:solidFill>
                <a:latin typeface="Times New Roman" pitchFamily="18"/>
                <a:cs typeface="Times New Roman" pitchFamily="18"/>
              </a:rPr>
              <a:t>6. Transformative Impact: </a:t>
            </a:r>
            <a:r>
              <a:rPr lang="en-US" sz="1400" dirty="0">
                <a:solidFill>
                  <a:srgbClr val="000000"/>
                </a:solidFill>
                <a:latin typeface="Times New Roman" pitchFamily="18"/>
                <a:cs typeface="Times New Roman" pitchFamily="18"/>
              </a:rPr>
              <a:t>This project underscores the transformative impact of IoT technology in revolutionizing emergency services, emphasizing the importance of innovation in saving lives and mitigating the impact of accidents in communities.</a:t>
            </a:r>
          </a:p>
        </p:txBody>
      </p:sp>
    </p:spTree>
    <p:extLst>
      <p:ext uri="{BB962C8B-B14F-4D97-AF65-F5344CB8AC3E}">
        <p14:creationId xmlns:p14="http://schemas.microsoft.com/office/powerpoint/2010/main" val="1668630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5F44-9C5E-4273-914D-109EC4BBBBCE}"/>
              </a:ext>
            </a:extLst>
          </p:cNvPr>
          <p:cNvSpPr>
            <a:spLocks noGrp="1"/>
          </p:cNvSpPr>
          <p:nvPr>
            <p:ph type="title"/>
          </p:nvPr>
        </p:nvSpPr>
        <p:spPr>
          <a:xfrm>
            <a:off x="949960" y="413810"/>
            <a:ext cx="11917680" cy="1228178"/>
          </a:xfrm>
        </p:spPr>
        <p:txBody>
          <a:bodyPr>
            <a:normAutofit/>
          </a:bodyPr>
          <a:lstStyle/>
          <a:p>
            <a:pPr algn="ctr"/>
            <a:r>
              <a:rPr lang="en-US" sz="3800" b="1" dirty="0">
                <a:solidFill>
                  <a:srgbClr val="FF0000"/>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FE24D555-5B26-498B-8C74-412F79A1DA01}"/>
              </a:ext>
            </a:extLst>
          </p:cNvPr>
          <p:cNvSpPr>
            <a:spLocks noGrp="1"/>
          </p:cNvSpPr>
          <p:nvPr>
            <p:ph idx="1"/>
          </p:nvPr>
        </p:nvSpPr>
        <p:spPr>
          <a:xfrm>
            <a:off x="1386348" y="1641989"/>
            <a:ext cx="11257936" cy="5427406"/>
          </a:xfrm>
        </p:spPr>
        <p:txBody>
          <a:bodyPr>
            <a:normAutofit fontScale="92500" lnSpcReduction="20000"/>
          </a:bodyPr>
          <a:lstStyle/>
          <a:p>
            <a:pPr marL="0" marR="504190" indent="0" algn="l">
              <a:lnSpc>
                <a:spcPct val="150000"/>
              </a:lnSpc>
              <a:buNone/>
            </a:pP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[1] Ahmed, V., &amp; </a:t>
            </a:r>
            <a:r>
              <a:rPr lang="en-US" sz="1800" dirty="0" err="1">
                <a:effectLst/>
                <a:latin typeface="Times New Roman" panose="02020603050405020304" pitchFamily="18" charset="0"/>
                <a:ea typeface="Times New Roman" panose="02020603050405020304" pitchFamily="18" charset="0"/>
              </a:rPr>
              <a:t>Jawarkar</a:t>
            </a:r>
            <a:r>
              <a:rPr lang="en-US" sz="1800" dirty="0">
                <a:effectLst/>
                <a:latin typeface="Times New Roman" panose="02020603050405020304" pitchFamily="18" charset="0"/>
                <a:ea typeface="Times New Roman" panose="02020603050405020304" pitchFamily="18" charset="0"/>
              </a:rPr>
              <a:t>, N. P. (2013). Design of Low Cost Versatile Microcontroller Based System Using Cell Phone for Accident Detection and Prevention. In 2013 6th International Conference on Emerging Trends in Engineering and Technology (pp. 73–77). </a:t>
            </a:r>
            <a:r>
              <a:rPr lang="en-US" sz="1800" u="sng" dirty="0">
                <a:solidFill>
                  <a:srgbClr val="0000FF"/>
                </a:solidFill>
                <a:effectLst/>
                <a:highlight>
                  <a:srgbClr val="FFFFFF"/>
                </a:highlight>
                <a:latin typeface="Times New Roman" panose="02020603050405020304" pitchFamily="18" charset="0"/>
                <a:ea typeface="Times New Roman" panose="02020603050405020304" pitchFamily="18" charset="0"/>
                <a:hlinkClick r:id="rId2"/>
              </a:rPr>
              <a:t>https://doi.org/10.1109/ICETET.2013.17</a:t>
            </a:r>
            <a:endParaRPr lang="en-IN" sz="1800" dirty="0">
              <a:effectLst/>
              <a:latin typeface="Times New Roman" panose="02020603050405020304" pitchFamily="18" charset="0"/>
              <a:ea typeface="Times New Roman" panose="02020603050405020304" pitchFamily="18" charset="0"/>
            </a:endParaRPr>
          </a:p>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[2] </a:t>
            </a:r>
            <a:r>
              <a:rPr lang="en-US" sz="1800" dirty="0" err="1">
                <a:effectLst/>
                <a:latin typeface="Times New Roman" panose="02020603050405020304" pitchFamily="18" charset="0"/>
                <a:ea typeface="Times New Roman" panose="02020603050405020304" pitchFamily="18" charset="0"/>
              </a:rPr>
              <a:t>Alvi</a:t>
            </a:r>
            <a:r>
              <a:rPr lang="en-US" sz="1800" dirty="0">
                <a:effectLst/>
                <a:latin typeface="Times New Roman" panose="02020603050405020304" pitchFamily="18" charset="0"/>
                <a:ea typeface="Times New Roman" panose="02020603050405020304" pitchFamily="18" charset="0"/>
              </a:rPr>
              <a:t>, U., Khattak, M., Shabir, B., Malik, A., &amp; Ramzan, M. S. (2020). A Comprehensive Study on IoT Based Accident Detection Systems for Smart Vehicles. IEEE Access, PP, 1–1.</a:t>
            </a:r>
            <a:r>
              <a:rPr lang="en-US" sz="1800" u="sng" spc="25" dirty="0">
                <a:solidFill>
                  <a:srgbClr val="0000FF"/>
                </a:solidFill>
                <a:effectLst/>
                <a:highlight>
                  <a:srgbClr val="F6F4F4"/>
                </a:highlight>
                <a:latin typeface="Times New Roman" panose="02020603050405020304" pitchFamily="18" charset="0"/>
                <a:ea typeface="Times New Roman" panose="02020603050405020304" pitchFamily="18" charset="0"/>
                <a:hlinkClick r:id="rId3"/>
              </a:rPr>
              <a:t>https://doi.org/10.1109/ACCESS.2020.3006887</a:t>
            </a:r>
            <a:endParaRPr lang="en-IN" sz="1800" dirty="0">
              <a:effectLst/>
              <a:latin typeface="Times New Roman" panose="02020603050405020304" pitchFamily="18" charset="0"/>
              <a:ea typeface="Times New Roman" panose="02020603050405020304" pitchFamily="18" charset="0"/>
            </a:endParaRPr>
          </a:p>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[3] </a:t>
            </a:r>
            <a:r>
              <a:rPr lang="en-US" sz="1800" dirty="0" err="1">
                <a:effectLst/>
                <a:latin typeface="Times New Roman" panose="02020603050405020304" pitchFamily="18" charset="0"/>
                <a:ea typeface="Times New Roman" panose="02020603050405020304" pitchFamily="18" charset="0"/>
              </a:rPr>
              <a:t>Altameem</a:t>
            </a:r>
            <a:r>
              <a:rPr lang="en-US" sz="1800" dirty="0">
                <a:effectLst/>
                <a:latin typeface="Times New Roman" panose="02020603050405020304" pitchFamily="18" charset="0"/>
                <a:ea typeface="Times New Roman" panose="02020603050405020304" pitchFamily="18" charset="0"/>
              </a:rPr>
              <a:t>, A., Kumar, A., </a:t>
            </a:r>
            <a:r>
              <a:rPr lang="en-US" sz="1800" dirty="0" err="1">
                <a:effectLst/>
                <a:latin typeface="Times New Roman" panose="02020603050405020304" pitchFamily="18" charset="0"/>
                <a:ea typeface="Times New Roman" panose="02020603050405020304" pitchFamily="18" charset="0"/>
              </a:rPr>
              <a:t>Poonia</a:t>
            </a:r>
            <a:r>
              <a:rPr lang="en-US" sz="1800" dirty="0">
                <a:effectLst/>
                <a:latin typeface="Times New Roman" panose="02020603050405020304" pitchFamily="18" charset="0"/>
                <a:ea typeface="Times New Roman" panose="02020603050405020304" pitchFamily="18" charset="0"/>
              </a:rPr>
              <a:t>, R. C., Kumar, S., &amp; </a:t>
            </a:r>
            <a:r>
              <a:rPr lang="en-US" sz="1800" dirty="0" err="1">
                <a:effectLst/>
                <a:latin typeface="Times New Roman" panose="02020603050405020304" pitchFamily="18" charset="0"/>
                <a:ea typeface="Times New Roman" panose="02020603050405020304" pitchFamily="18" charset="0"/>
              </a:rPr>
              <a:t>Saudagar</a:t>
            </a:r>
            <a:r>
              <a:rPr lang="en-US" sz="1800" dirty="0">
                <a:effectLst/>
                <a:latin typeface="Times New Roman" panose="02020603050405020304" pitchFamily="18" charset="0"/>
                <a:ea typeface="Times New Roman" panose="02020603050405020304" pitchFamily="18" charset="0"/>
              </a:rPr>
              <a:t>, A. K. J. (2021). Early Identification and Detection of Driver Drowsiness by Hybrid Machine Learning. IEEE Access, 9, 162805–162819. </a:t>
            </a: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https://doi.org/10.1109/ACCESS.2021.3131601</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[4] </a:t>
            </a:r>
            <a:r>
              <a:rPr lang="en-US" sz="1800" dirty="0" err="1">
                <a:effectLst/>
                <a:latin typeface="Times New Roman" panose="02020603050405020304" pitchFamily="18" charset="0"/>
                <a:ea typeface="Times New Roman" panose="02020603050405020304" pitchFamily="18" charset="0"/>
              </a:rPr>
              <a:t>Dogru</a:t>
            </a:r>
            <a:r>
              <a:rPr lang="en-US" sz="1800" dirty="0">
                <a:effectLst/>
                <a:latin typeface="Times New Roman" panose="02020603050405020304" pitchFamily="18" charset="0"/>
                <a:ea typeface="Times New Roman" panose="02020603050405020304" pitchFamily="18" charset="0"/>
              </a:rPr>
              <a:t>, N., &amp; Subasi, A. (2018). Traffic accident detection using random forest classifier. In 2018 15th Learning and Technology Conference (L&amp;T) (pp. 40–45).</a:t>
            </a:r>
            <a:r>
              <a:rPr lang="en-IN" sz="1800" dirty="0">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5"/>
              </a:rPr>
              <a:t>https://doi.org/10.1109/LT.2018.8368509</a:t>
            </a:r>
            <a:endParaRPr lang="en-IN" sz="1800" dirty="0">
              <a:effectLst/>
              <a:latin typeface="Times New Roman" panose="02020603050405020304" pitchFamily="18" charset="0"/>
              <a:ea typeface="Times New Roman" panose="02020603050405020304" pitchFamily="18" charset="0"/>
            </a:endParaRPr>
          </a:p>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[5] </a:t>
            </a:r>
            <a:r>
              <a:rPr lang="en-US" sz="1800" dirty="0" err="1">
                <a:effectLst/>
                <a:latin typeface="Times New Roman" panose="02020603050405020304" pitchFamily="18" charset="0"/>
                <a:ea typeface="Times New Roman" panose="02020603050405020304" pitchFamily="18" charset="0"/>
              </a:rPr>
              <a:t>Ezzouhri</a:t>
            </a:r>
            <a:r>
              <a:rPr lang="en-US" sz="1800" dirty="0">
                <a:effectLst/>
                <a:latin typeface="Times New Roman" panose="02020603050405020304" pitchFamily="18" charset="0"/>
                <a:ea typeface="Times New Roman" panose="02020603050405020304" pitchFamily="18" charset="0"/>
              </a:rPr>
              <a:t>, A., </a:t>
            </a:r>
            <a:r>
              <a:rPr lang="en-US" sz="1800" dirty="0" err="1">
                <a:effectLst/>
                <a:latin typeface="Times New Roman" panose="02020603050405020304" pitchFamily="18" charset="0"/>
                <a:ea typeface="Times New Roman" panose="02020603050405020304" pitchFamily="18" charset="0"/>
              </a:rPr>
              <a:t>Charouh</a:t>
            </a:r>
            <a:r>
              <a:rPr lang="en-US" sz="1800" dirty="0">
                <a:effectLst/>
                <a:latin typeface="Times New Roman" panose="02020603050405020304" pitchFamily="18" charset="0"/>
                <a:ea typeface="Times New Roman" panose="02020603050405020304" pitchFamily="18" charset="0"/>
              </a:rPr>
              <a:t>, Z., </a:t>
            </a:r>
            <a:r>
              <a:rPr lang="en-US" sz="1800" dirty="0" err="1">
                <a:effectLst/>
                <a:latin typeface="Times New Roman" panose="02020603050405020304" pitchFamily="18" charset="0"/>
                <a:ea typeface="Times New Roman" panose="02020603050405020304" pitchFamily="18" charset="0"/>
              </a:rPr>
              <a:t>Ghogho</a:t>
            </a:r>
            <a:r>
              <a:rPr lang="en-US" sz="1800" dirty="0">
                <a:effectLst/>
                <a:latin typeface="Times New Roman" panose="02020603050405020304" pitchFamily="18" charset="0"/>
                <a:ea typeface="Times New Roman" panose="02020603050405020304" pitchFamily="18" charset="0"/>
              </a:rPr>
              <a:t>, M., &amp; </a:t>
            </a:r>
            <a:r>
              <a:rPr lang="en-US" sz="1800" dirty="0" err="1">
                <a:effectLst/>
                <a:latin typeface="Times New Roman" panose="02020603050405020304" pitchFamily="18" charset="0"/>
                <a:ea typeface="Times New Roman" panose="02020603050405020304" pitchFamily="18" charset="0"/>
              </a:rPr>
              <a:t>Guennoun</a:t>
            </a:r>
            <a:r>
              <a:rPr lang="en-US" sz="1800" dirty="0">
                <a:effectLst/>
                <a:latin typeface="Times New Roman" panose="02020603050405020304" pitchFamily="18" charset="0"/>
                <a:ea typeface="Times New Roman" panose="02020603050405020304" pitchFamily="18" charset="0"/>
              </a:rPr>
              <a:t>, Z. (2021). Robust Deep Learning-Based Driver Distraction Detection and Classification. IEEE Access, 9, 168080–168092. </a:t>
            </a:r>
            <a:r>
              <a:rPr lang="en-US" sz="1800" u="sng" dirty="0">
                <a:solidFill>
                  <a:srgbClr val="0000FF"/>
                </a:solidFill>
                <a:effectLst/>
                <a:latin typeface="Times New Roman" panose="02020603050405020304" pitchFamily="18" charset="0"/>
                <a:ea typeface="Times New Roman" panose="02020603050405020304" pitchFamily="18" charset="0"/>
                <a:hlinkClick r:id="rId6"/>
              </a:rPr>
              <a:t>https://doi.org/10.1109/ACCESS.2021.3133797</a:t>
            </a:r>
            <a:endParaRPr lang="en-IN" sz="1800" dirty="0">
              <a:effectLst/>
              <a:latin typeface="Times New Roman" panose="02020603050405020304" pitchFamily="18" charset="0"/>
              <a:ea typeface="Times New Roman" panose="02020603050405020304" pitchFamily="18" charset="0"/>
            </a:endParaRPr>
          </a:p>
          <a:p>
            <a:pPr marR="504190" algn="just">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05959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5D9E-19BE-4118-B68B-FE5342C49DD0}"/>
              </a:ext>
            </a:extLst>
          </p:cNvPr>
          <p:cNvSpPr txBox="1">
            <a:spLocks noGrp="1"/>
          </p:cNvSpPr>
          <p:nvPr>
            <p:ph type="title"/>
          </p:nvPr>
        </p:nvSpPr>
        <p:spPr>
          <a:xfrm>
            <a:off x="949959" y="544839"/>
            <a:ext cx="11917680" cy="1502305"/>
          </a:xfrm>
        </p:spPr>
        <p:txBody>
          <a:bodyPr anchorCtr="1"/>
          <a:lstStyle/>
          <a:p>
            <a:pPr lvl="0" algn="ctr"/>
            <a:r>
              <a:rPr lang="en-US" b="1" dirty="0">
                <a:solidFill>
                  <a:srgbClr val="FF0000"/>
                </a:solidFill>
                <a:latin typeface="Times New Roman" pitchFamily="18"/>
                <a:cs typeface="Times New Roman" pitchFamily="18"/>
              </a:rPr>
              <a:t>OBJECTIVE</a:t>
            </a:r>
          </a:p>
        </p:txBody>
      </p:sp>
      <p:sp>
        <p:nvSpPr>
          <p:cNvPr id="3" name="Content Placeholder 2">
            <a:extLst>
              <a:ext uri="{FF2B5EF4-FFF2-40B4-BE49-F238E27FC236}">
                <a16:creationId xmlns:a16="http://schemas.microsoft.com/office/drawing/2014/main" id="{25AD7935-FBA7-4F3A-8FA0-C086DE298659}"/>
              </a:ext>
            </a:extLst>
          </p:cNvPr>
          <p:cNvSpPr txBox="1">
            <a:spLocks noGrp="1"/>
          </p:cNvSpPr>
          <p:nvPr>
            <p:ph idx="1"/>
          </p:nvPr>
        </p:nvSpPr>
        <p:spPr>
          <a:xfrm>
            <a:off x="1471448" y="1944414"/>
            <a:ext cx="10505755" cy="4166557"/>
          </a:xfrm>
        </p:spPr>
        <p:txBody>
          <a:bodyPr>
            <a:normAutofit fontScale="70000" lnSpcReduction="20000"/>
          </a:bodyPr>
          <a:lstStyle/>
          <a:p>
            <a:pPr algn="just">
              <a:lnSpc>
                <a:spcPct val="170000"/>
              </a:lnSpc>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objective of this project is to design and implement a smart accident detection system using Internet of Things (IoT) technology and GSM communication.</a:t>
            </a:r>
          </a:p>
          <a:p>
            <a:pPr algn="just">
              <a:lnSpc>
                <a:spcPct val="170000"/>
              </a:lnSpc>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system aims to automatically detect accidents using sensors installed in vehicles and promptly send alert messages containing the accident location to authorized personnel. </a:t>
            </a:r>
          </a:p>
          <a:p>
            <a:pPr algn="just">
              <a:lnSpc>
                <a:spcPct val="170000"/>
              </a:lnSpc>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By leveraging IoT modules for car location and GSM communication for disseminating accident information, the system aims to provide timely assistance and support to accident victims, potentially saving lives in densely populated areas with inadequate emergency services. </a:t>
            </a:r>
          </a:p>
          <a:p>
            <a:pPr algn="just">
              <a:lnSpc>
                <a:spcPct val="170000"/>
              </a:lnSpc>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project involves the practical design, simulation, and validation of the proposed system using hardware components to ensure its effectiveness and reliability in real-world scenarios.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5F44-9C5E-4273-914D-109EC4BBBBCE}"/>
              </a:ext>
            </a:extLst>
          </p:cNvPr>
          <p:cNvSpPr>
            <a:spLocks noGrp="1"/>
          </p:cNvSpPr>
          <p:nvPr>
            <p:ph type="title"/>
          </p:nvPr>
        </p:nvSpPr>
        <p:spPr>
          <a:xfrm>
            <a:off x="949960" y="413810"/>
            <a:ext cx="11917680" cy="1228178"/>
          </a:xfrm>
        </p:spPr>
        <p:txBody>
          <a:bodyPr>
            <a:normAutofit/>
          </a:bodyPr>
          <a:lstStyle/>
          <a:p>
            <a:pPr algn="ctr"/>
            <a:r>
              <a:rPr lang="en-US" sz="3800" b="1" dirty="0">
                <a:solidFill>
                  <a:srgbClr val="FF0000"/>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FE24D555-5B26-498B-8C74-412F79A1DA01}"/>
              </a:ext>
            </a:extLst>
          </p:cNvPr>
          <p:cNvSpPr>
            <a:spLocks noGrp="1"/>
          </p:cNvSpPr>
          <p:nvPr>
            <p:ph idx="1"/>
          </p:nvPr>
        </p:nvSpPr>
        <p:spPr>
          <a:xfrm>
            <a:off x="1386348" y="1641989"/>
            <a:ext cx="11257936" cy="5427406"/>
          </a:xfrm>
        </p:spPr>
        <p:txBody>
          <a:bodyPr>
            <a:normAutofit fontScale="92500"/>
          </a:bodyPr>
          <a:lstStyle/>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[6] Fernandez, S., Ito, T., Cruz-</a:t>
            </a:r>
            <a:r>
              <a:rPr lang="en-US" sz="1800" dirty="0" err="1">
                <a:effectLst/>
                <a:latin typeface="Times New Roman" panose="02020603050405020304" pitchFamily="18" charset="0"/>
                <a:ea typeface="Times New Roman" panose="02020603050405020304" pitchFamily="18" charset="0"/>
              </a:rPr>
              <a:t>Piris</a:t>
            </a:r>
            <a:r>
              <a:rPr lang="en-US" sz="1800" dirty="0">
                <a:effectLst/>
                <a:latin typeface="Times New Roman" panose="02020603050405020304" pitchFamily="18" charset="0"/>
                <a:ea typeface="Times New Roman" panose="02020603050405020304" pitchFamily="18" charset="0"/>
              </a:rPr>
              <a:t>, L., &amp; Marsa-</a:t>
            </a:r>
            <a:r>
              <a:rPr lang="en-US" sz="1800" dirty="0" err="1">
                <a:effectLst/>
                <a:latin typeface="Times New Roman" panose="02020603050405020304" pitchFamily="18" charset="0"/>
                <a:ea typeface="Times New Roman" panose="02020603050405020304" pitchFamily="18" charset="0"/>
              </a:rPr>
              <a:t>Maestre</a:t>
            </a:r>
            <a:r>
              <a:rPr lang="en-US" sz="1800" dirty="0">
                <a:effectLst/>
                <a:latin typeface="Times New Roman" panose="02020603050405020304" pitchFamily="18" charset="0"/>
                <a:ea typeface="Times New Roman" panose="02020603050405020304" pitchFamily="18" charset="0"/>
              </a:rPr>
              <a:t>, I. (2022). Fuzzy Ontology-Based System for Driver Behavior Classification. Sensors, 22(20), Art. no. 20.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https://doi.org/10.3390/s22207954</a:t>
            </a:r>
            <a:endParaRPr lang="en-IN" sz="1800" dirty="0">
              <a:effectLst/>
              <a:latin typeface="Times New Roman" panose="02020603050405020304" pitchFamily="18" charset="0"/>
              <a:ea typeface="Times New Roman" panose="02020603050405020304" pitchFamily="18" charset="0"/>
            </a:endParaRPr>
          </a:p>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[7] Karthikeyan, S., </a:t>
            </a:r>
            <a:r>
              <a:rPr lang="en-US" sz="1800" dirty="0" err="1">
                <a:effectLst/>
                <a:latin typeface="Times New Roman" panose="02020603050405020304" pitchFamily="18" charset="0"/>
                <a:ea typeface="Times New Roman" panose="02020603050405020304" pitchFamily="18" charset="0"/>
              </a:rPr>
              <a:t>Kiruthik</a:t>
            </a:r>
            <a:r>
              <a:rPr lang="en-US" sz="1800" dirty="0">
                <a:effectLst/>
                <a:latin typeface="Times New Roman" panose="02020603050405020304" pitchFamily="18" charset="0"/>
                <a:ea typeface="Times New Roman" panose="02020603050405020304" pitchFamily="18" charset="0"/>
              </a:rPr>
              <a:t>, J., </a:t>
            </a:r>
            <a:r>
              <a:rPr lang="en-US" sz="1800" dirty="0" err="1">
                <a:effectLst/>
                <a:latin typeface="Times New Roman" panose="02020603050405020304" pitchFamily="18" charset="0"/>
                <a:ea typeface="Times New Roman" panose="02020603050405020304" pitchFamily="18" charset="0"/>
              </a:rPr>
              <a:t>Madumitha</a:t>
            </a:r>
            <a:r>
              <a:rPr lang="en-US" sz="1800" dirty="0">
                <a:effectLst/>
                <a:latin typeface="Times New Roman" panose="02020603050405020304" pitchFamily="18" charset="0"/>
                <a:ea typeface="Times New Roman" panose="02020603050405020304" pitchFamily="18" charset="0"/>
              </a:rPr>
              <a:t>, S., Manikandan, R., &amp; Prakash Raj, V. (2023). Design and Implementation of IoT Based Accident Detection and Prevention System. IEEE.</a:t>
            </a:r>
            <a:r>
              <a:rPr lang="en-US" sz="1800" dirty="0">
                <a:effectLst/>
                <a:latin typeface="Calibri" panose="020F0502020204030204" pitchFamily="34"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https://doi.org/10.1109/ICOEI56765.2023.10125826</a:t>
            </a:r>
            <a:endParaRPr lang="en-IN" sz="1800" dirty="0">
              <a:effectLst/>
              <a:latin typeface="Times New Roman" panose="02020603050405020304" pitchFamily="18" charset="0"/>
              <a:ea typeface="Times New Roman" panose="02020603050405020304" pitchFamily="18" charset="0"/>
            </a:endParaRPr>
          </a:p>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[8] Kim, K. G. (2016). Book Review: Deep Learning. </a:t>
            </a:r>
            <a:r>
              <a:rPr lang="en-US" sz="1800" dirty="0" err="1">
                <a:effectLst/>
                <a:latin typeface="Times New Roman" panose="02020603050405020304" pitchFamily="18" charset="0"/>
                <a:ea typeface="Times New Roman" panose="02020603050405020304" pitchFamily="18" charset="0"/>
              </a:rPr>
              <a:t>Healthc</a:t>
            </a:r>
            <a:r>
              <a:rPr lang="en-US" sz="1800" dirty="0">
                <a:effectLst/>
                <a:latin typeface="Times New Roman" panose="02020603050405020304" pitchFamily="18" charset="0"/>
                <a:ea typeface="Times New Roman" panose="02020603050405020304" pitchFamily="18" charset="0"/>
              </a:rPr>
              <a:t> Inform Res, 22(4), 351. </a:t>
            </a: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https://doi.org/10.4258/hir.2016.22.4.351</a:t>
            </a:r>
            <a:endParaRPr lang="en-IN" sz="1800" dirty="0">
              <a:effectLst/>
              <a:latin typeface="Times New Roman" panose="02020603050405020304" pitchFamily="18" charset="0"/>
              <a:ea typeface="Times New Roman" panose="02020603050405020304" pitchFamily="18" charset="0"/>
            </a:endParaRPr>
          </a:p>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[9] </a:t>
            </a:r>
            <a:r>
              <a:rPr lang="en-US" sz="1800" dirty="0" err="1">
                <a:effectLst/>
                <a:latin typeface="Times New Roman" panose="02020603050405020304" pitchFamily="18" charset="0"/>
                <a:ea typeface="Times New Roman" panose="02020603050405020304" pitchFamily="18" charset="0"/>
              </a:rPr>
              <a:t>Kinage</a:t>
            </a:r>
            <a:r>
              <a:rPr lang="en-US" sz="1800" dirty="0">
                <a:effectLst/>
                <a:latin typeface="Times New Roman" panose="02020603050405020304" pitchFamily="18" charset="0"/>
                <a:ea typeface="Times New Roman" panose="02020603050405020304" pitchFamily="18" charset="0"/>
              </a:rPr>
              <a:t>, V., &amp; Patil, P. (2019). IoT Based Intelligent System For Vehicle Accident Prevention And Detection At Real Time. In 2019 Third International conference on ISMAC (IoT in Social, Mobile, Analytics and Cloud) (I-SMAC) (pp. 409–413). </a:t>
            </a:r>
            <a:r>
              <a:rPr lang="en-US" sz="1800" u="sng" dirty="0">
                <a:solidFill>
                  <a:srgbClr val="0000FF"/>
                </a:solidFill>
                <a:effectLst/>
                <a:latin typeface="Times New Roman" panose="02020603050405020304" pitchFamily="18" charset="0"/>
                <a:ea typeface="Times New Roman" panose="02020603050405020304" pitchFamily="18" charset="0"/>
                <a:hlinkClick r:id="rId5"/>
              </a:rPr>
              <a:t>https://doi.org/10.1109/I-SMAC47947.2019.9032662</a:t>
            </a:r>
            <a:endParaRPr lang="en-IN" sz="1800" dirty="0">
              <a:effectLst/>
              <a:latin typeface="Times New Roman" panose="02020603050405020304" pitchFamily="18" charset="0"/>
              <a:ea typeface="Times New Roman" panose="02020603050405020304" pitchFamily="18" charset="0"/>
            </a:endParaRPr>
          </a:p>
          <a:p>
            <a:pPr marL="0" marR="504190" indent="0" algn="just">
              <a:lnSpc>
                <a:spcPct val="150000"/>
              </a:lnSpc>
              <a:buNone/>
            </a:pPr>
            <a:r>
              <a:rPr lang="en-US" sz="1800" dirty="0">
                <a:effectLst/>
                <a:latin typeface="Times New Roman" panose="02020603050405020304" pitchFamily="18" charset="0"/>
                <a:ea typeface="Times New Roman" panose="02020603050405020304" pitchFamily="18" charset="0"/>
              </a:rPr>
              <a:t>[10] </a:t>
            </a:r>
            <a:r>
              <a:rPr lang="en-US" sz="1800" dirty="0" err="1">
                <a:effectLst/>
                <a:latin typeface="Times New Roman" panose="02020603050405020304" pitchFamily="18" charset="0"/>
                <a:ea typeface="Times New Roman" panose="02020603050405020304" pitchFamily="18" charset="0"/>
              </a:rPr>
              <a:t>Mohanta</a:t>
            </a:r>
            <a:r>
              <a:rPr lang="en-US" sz="1800" dirty="0">
                <a:effectLst/>
                <a:latin typeface="Times New Roman" panose="02020603050405020304" pitchFamily="18" charset="0"/>
                <a:ea typeface="Times New Roman" panose="02020603050405020304" pitchFamily="18" charset="0"/>
              </a:rPr>
              <a:t>, B. K., Jena, D., Mohapatra, N., </a:t>
            </a:r>
            <a:r>
              <a:rPr lang="en-US" sz="1800" dirty="0" err="1">
                <a:effectLst/>
                <a:latin typeface="Times New Roman" panose="02020603050405020304" pitchFamily="18" charset="0"/>
                <a:ea typeface="Times New Roman" panose="02020603050405020304" pitchFamily="18" charset="0"/>
              </a:rPr>
              <a:t>Ramasubbareddy</a:t>
            </a:r>
            <a:r>
              <a:rPr lang="en-US" sz="1800" dirty="0">
                <a:effectLst/>
                <a:latin typeface="Times New Roman" panose="02020603050405020304" pitchFamily="18" charset="0"/>
                <a:ea typeface="Times New Roman" panose="02020603050405020304" pitchFamily="18" charset="0"/>
              </a:rPr>
              <a:t>, S., &amp; Rawal, B. S. (2022). Machine learning based accident prediction in secure IoT enable transportation system. IFS, 42(2), 713–725. </a:t>
            </a:r>
            <a:r>
              <a:rPr lang="en-US" sz="1800" u="sng" dirty="0">
                <a:solidFill>
                  <a:srgbClr val="0000FF"/>
                </a:solidFill>
                <a:effectLst/>
                <a:latin typeface="Times New Roman" panose="02020603050405020304" pitchFamily="18" charset="0"/>
                <a:ea typeface="Times New Roman" panose="02020603050405020304" pitchFamily="18" charset="0"/>
                <a:hlinkClick r:id="rId6"/>
              </a:rPr>
              <a:t>https://doi.org/10.3233/JIFS-189743</a:t>
            </a:r>
            <a:endParaRPr lang="en-IN" sz="1800" dirty="0">
              <a:effectLst/>
              <a:latin typeface="Times New Roman" panose="02020603050405020304" pitchFamily="18" charset="0"/>
              <a:ea typeface="Times New Roman" panose="02020603050405020304" pitchFamily="18" charset="0"/>
            </a:endParaRPr>
          </a:p>
          <a:p>
            <a:pPr marL="0" marR="504190" indent="0" algn="just">
              <a:lnSpc>
                <a:spcPct val="15000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13077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66E23D-5099-EAE2-6460-25C8BCECEF20}"/>
              </a:ext>
            </a:extLst>
          </p:cNvPr>
          <p:cNvSpPr txBox="1">
            <a:spLocks/>
          </p:cNvSpPr>
          <p:nvPr/>
        </p:nvSpPr>
        <p:spPr>
          <a:xfrm>
            <a:off x="949960" y="2896943"/>
            <a:ext cx="11917680" cy="1228178"/>
          </a:xfrm>
          <a:prstGeom prst="rect">
            <a:avLst/>
          </a:prstGeom>
        </p:spPr>
        <p:txBody>
          <a:bodyPr vert="horz" lIns="91440" tIns="45720" rIns="91440" bIns="45720" rtlCol="0" anchor="ctr">
            <a:normAutofit/>
          </a:bodyPr>
          <a:lstStyle>
            <a:lvl1pPr algn="l" defTabSz="1036290" rtl="0" eaLnBrk="1" latinLnBrk="0" hangingPunct="1">
              <a:lnSpc>
                <a:spcPct val="90000"/>
              </a:lnSpc>
              <a:spcBef>
                <a:spcPct val="0"/>
              </a:spcBef>
              <a:buNone/>
              <a:defRPr sz="4987" kern="1200">
                <a:solidFill>
                  <a:schemeClr val="tx1"/>
                </a:solidFill>
                <a:latin typeface="+mj-lt"/>
                <a:ea typeface="+mj-ea"/>
                <a:cs typeface="+mj-cs"/>
              </a:defRPr>
            </a:lvl1pPr>
          </a:lstStyle>
          <a:p>
            <a:pPr algn="ctr"/>
            <a:r>
              <a:rPr lang="en-US" sz="3800" b="1" dirty="0">
                <a:solidFill>
                  <a:srgbClr val="FF0000"/>
                </a:solidFill>
                <a:latin typeface="Times New Roman" panose="02020603050405020304" pitchFamily="18" charset="0"/>
                <a:cs typeface="Times New Roman" panose="02020603050405020304" pitchFamily="18" charset="0"/>
              </a:rPr>
              <a:t>ANY QUERIES?????</a:t>
            </a:r>
          </a:p>
        </p:txBody>
      </p:sp>
    </p:spTree>
    <p:extLst>
      <p:ext uri="{BB962C8B-B14F-4D97-AF65-F5344CB8AC3E}">
        <p14:creationId xmlns:p14="http://schemas.microsoft.com/office/powerpoint/2010/main" val="1788646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51B8E6-96E5-4B82-AC09-01A69F6FB44C}"/>
              </a:ext>
            </a:extLst>
          </p:cNvPr>
          <p:cNvSpPr txBox="1"/>
          <p:nvPr/>
        </p:nvSpPr>
        <p:spPr>
          <a:xfrm>
            <a:off x="2446759" y="3402957"/>
            <a:ext cx="8924081" cy="677108"/>
          </a:xfrm>
          <a:prstGeom prst="rect">
            <a:avLst/>
          </a:prstGeom>
          <a:noFill/>
        </p:spPr>
        <p:txBody>
          <a:bodyPr wrap="square" rtlCol="0">
            <a:spAutoFit/>
          </a:bodyPr>
          <a:lstStyle/>
          <a:p>
            <a:pPr algn="ctr"/>
            <a:r>
              <a:rPr lang="en-US" sz="3800" b="1" dirty="0">
                <a:solidFill>
                  <a:srgbClr val="FF0000"/>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414395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2E28-A1AF-4B3F-AB06-B13F315F9935}"/>
              </a:ext>
            </a:extLst>
          </p:cNvPr>
          <p:cNvSpPr>
            <a:spLocks noGrp="1"/>
          </p:cNvSpPr>
          <p:nvPr>
            <p:ph type="title"/>
          </p:nvPr>
        </p:nvSpPr>
        <p:spPr>
          <a:xfrm>
            <a:off x="949960" y="91370"/>
            <a:ext cx="11917680" cy="888975"/>
          </a:xfrm>
        </p:spPr>
        <p:txBody>
          <a:bodyPr>
            <a:normAutofit/>
          </a:bodyPr>
          <a:lstStyle/>
          <a:p>
            <a:pPr algn="ctr"/>
            <a:r>
              <a:rPr lang="en-IN" sz="3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D64DD7-ABEC-47FC-8D19-FC0EDADD8823}"/>
              </a:ext>
            </a:extLst>
          </p:cNvPr>
          <p:cNvSpPr>
            <a:spLocks noGrp="1"/>
          </p:cNvSpPr>
          <p:nvPr>
            <p:ph idx="1"/>
          </p:nvPr>
        </p:nvSpPr>
        <p:spPr>
          <a:xfrm>
            <a:off x="1198070" y="767526"/>
            <a:ext cx="11762166" cy="5933758"/>
          </a:xfrm>
        </p:spPr>
        <p:txBody>
          <a:bodyPr>
            <a:normAutofit/>
          </a:bodyPr>
          <a:lstStyle/>
          <a:p>
            <a:pPr marL="0" indent="0" algn="just">
              <a:lnSpc>
                <a:spcPct val="15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People lose their lives every day in countries with dense populations as a result of accidents and inadequate emergency services. If medical facilities had been available when they were needed, these lives might have been saved. Systems that automatically identify accidents are known as smart accident detection systems. The Internet of Things (IoT) allows for the connection of various devices, particularly sensors, and the use of information from sensors to carry out procedures that enable the identification of accidents; The most recent techniques for accident detection utilizing IoT technology are examined in this study, and then barriers, difficulties, and potential future trends are examined and contrasted. This project suggests a method that addresses this issue. Immediately when a car collides with an accident, a sensor will detect the signal and send it to the Arduino microcontroller. A </a:t>
            </a:r>
            <a:r>
              <a:rPr lang="en-US" sz="1800" dirty="0">
                <a:latin typeface="Times New Roman" panose="02020603050405020304" pitchFamily="18" charset="0"/>
                <a:ea typeface="Calibri" panose="020F0502020204030204" pitchFamily="34" charset="0"/>
                <a:cs typeface="Times New Roman" panose="02020603050405020304" pitchFamily="18" charset="0"/>
              </a:rPr>
              <a:t>microcontroller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will send a output alert message through a GSM modem which is in build IOT device which will send an alert message with the recipient's location, and authorization So, after obtaining the information,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authorised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person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instantly uses the IOT modem to determine the location. The proposed systems have been practically designed and simulated using hardware components, and the outcomes meet expectations. The purpose of the system is to offer information regarding the accident's cause and location. It is beneficial to be able to quickly offer assistance and assistance to the accident victim. The IOT  module in this system is used to locate the car. To disseminate accident information, GSM is employed.</a:t>
            </a:r>
          </a:p>
        </p:txBody>
      </p:sp>
      <p:sp>
        <p:nvSpPr>
          <p:cNvPr id="5" name="TextBox 4">
            <a:extLst>
              <a:ext uri="{FF2B5EF4-FFF2-40B4-BE49-F238E27FC236}">
                <a16:creationId xmlns:a16="http://schemas.microsoft.com/office/drawing/2014/main" id="{A51F48A1-3C7C-77F9-D3DF-E205D0275859}"/>
              </a:ext>
            </a:extLst>
          </p:cNvPr>
          <p:cNvSpPr txBox="1"/>
          <p:nvPr/>
        </p:nvSpPr>
        <p:spPr>
          <a:xfrm>
            <a:off x="1198070" y="6610287"/>
            <a:ext cx="11865310" cy="460895"/>
          </a:xfrm>
          <a:prstGeom prst="rect">
            <a:avLst/>
          </a:prstGeom>
          <a:noFill/>
        </p:spPr>
        <p:txBody>
          <a:bodyPr wrap="square">
            <a:spAutoFit/>
          </a:bodyPr>
          <a:lstStyle/>
          <a:p>
            <a:pPr>
              <a:lnSpc>
                <a:spcPct val="107000"/>
              </a:lnSpc>
              <a:spcAft>
                <a:spcPts val="800"/>
              </a:spcAft>
            </a:pPr>
            <a:r>
              <a:rPr lang="en-US" sz="2400" b="1" dirty="0">
                <a:solidFill>
                  <a:srgbClr val="FF0000"/>
                </a:solidFill>
                <a:effectLst/>
                <a:latin typeface="Times New Roman" panose="02020603050405020304" pitchFamily="18" charset="0"/>
                <a:ea typeface="Times New Roman" panose="02020603050405020304" pitchFamily="18" charset="0"/>
                <a:cs typeface="Latha" panose="020B0604020202020204" pitchFamily="34" charset="0"/>
              </a:rPr>
              <a:t>          Keywords  </a:t>
            </a:r>
            <a:r>
              <a:rPr lang="en-US" sz="2000" dirty="0">
                <a:solidFill>
                  <a:srgbClr val="FF0000"/>
                </a:solidFill>
                <a:effectLst/>
                <a:latin typeface="Times New Roman" panose="02020603050405020304" pitchFamily="18" charset="0"/>
                <a:ea typeface="Times New Roman" panose="02020603050405020304" pitchFamily="18" charset="0"/>
                <a:cs typeface="Latha" panose="020B0604020202020204" pitchFamily="34" charset="0"/>
              </a:rPr>
              <a:t>-   Accident detection, Alert system, GPS, GSM, IoT, MEMS, Android Application. </a:t>
            </a:r>
            <a:endParaRPr lang="en-IN" dirty="0">
              <a:solidFill>
                <a:srgbClr val="FF0000"/>
              </a:solidFill>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843490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959" y="245807"/>
            <a:ext cx="11917680" cy="973393"/>
          </a:xfrm>
        </p:spPr>
        <p:txBody>
          <a:bodyPr>
            <a:normAutofit/>
          </a:bodyPr>
          <a:lstStyle/>
          <a:p>
            <a:pPr algn="ctr"/>
            <a:r>
              <a:rPr lang="en-US" sz="3627" b="1" dirty="0">
                <a:solidFill>
                  <a:srgbClr val="FF0000"/>
                </a:solidFill>
                <a:latin typeface="Times New Roman" panose="02020603050405020304" pitchFamily="18" charset="0"/>
                <a:cs typeface="Times New Roman" panose="02020603050405020304" pitchFamily="18" charset="0"/>
              </a:rPr>
              <a:t>LITERATURE SURVEY</a:t>
            </a:r>
            <a:endParaRPr lang="en-US" dirty="0"/>
          </a:p>
        </p:txBody>
      </p:sp>
      <p:graphicFrame>
        <p:nvGraphicFramePr>
          <p:cNvPr id="11" name="Table 11"/>
          <p:cNvGraphicFramePr>
            <a:graphicFrameLocks noGrp="1"/>
          </p:cNvGraphicFramePr>
          <p:nvPr>
            <p:ph idx="1"/>
            <p:extLst>
              <p:ext uri="{D42A27DB-BD31-4B8C-83A1-F6EECF244321}">
                <p14:modId xmlns:p14="http://schemas.microsoft.com/office/powerpoint/2010/main" val="3306151102"/>
              </p:ext>
            </p:extLst>
          </p:nvPr>
        </p:nvGraphicFramePr>
        <p:xfrm>
          <a:off x="335847" y="1544412"/>
          <a:ext cx="13145905" cy="5985298"/>
        </p:xfrm>
        <a:graphic>
          <a:graphicData uri="http://schemas.openxmlformats.org/drawingml/2006/table">
            <a:tbl>
              <a:tblPr firstRow="1" bandRow="1">
                <a:tableStyleId>{5C22544A-7EE6-4342-B048-85BDC9FD1C3A}</a:tableStyleId>
              </a:tblPr>
              <a:tblGrid>
                <a:gridCol w="490127">
                  <a:extLst>
                    <a:ext uri="{9D8B030D-6E8A-4147-A177-3AD203B41FA5}">
                      <a16:colId xmlns:a16="http://schemas.microsoft.com/office/drawing/2014/main" val="20000"/>
                    </a:ext>
                  </a:extLst>
                </a:gridCol>
                <a:gridCol w="2310355">
                  <a:extLst>
                    <a:ext uri="{9D8B030D-6E8A-4147-A177-3AD203B41FA5}">
                      <a16:colId xmlns:a16="http://schemas.microsoft.com/office/drawing/2014/main" val="20001"/>
                    </a:ext>
                  </a:extLst>
                </a:gridCol>
                <a:gridCol w="1391094">
                  <a:extLst>
                    <a:ext uri="{9D8B030D-6E8A-4147-A177-3AD203B41FA5}">
                      <a16:colId xmlns:a16="http://schemas.microsoft.com/office/drawing/2014/main" val="387799020"/>
                    </a:ext>
                  </a:extLst>
                </a:gridCol>
                <a:gridCol w="1391094">
                  <a:extLst>
                    <a:ext uri="{9D8B030D-6E8A-4147-A177-3AD203B41FA5}">
                      <a16:colId xmlns:a16="http://schemas.microsoft.com/office/drawing/2014/main" val="20002"/>
                    </a:ext>
                  </a:extLst>
                </a:gridCol>
                <a:gridCol w="2020757">
                  <a:extLst>
                    <a:ext uri="{9D8B030D-6E8A-4147-A177-3AD203B41FA5}">
                      <a16:colId xmlns:a16="http://schemas.microsoft.com/office/drawing/2014/main" val="20003"/>
                    </a:ext>
                  </a:extLst>
                </a:gridCol>
                <a:gridCol w="2702393">
                  <a:extLst>
                    <a:ext uri="{9D8B030D-6E8A-4147-A177-3AD203B41FA5}">
                      <a16:colId xmlns:a16="http://schemas.microsoft.com/office/drawing/2014/main" val="20004"/>
                    </a:ext>
                  </a:extLst>
                </a:gridCol>
                <a:gridCol w="2840085">
                  <a:extLst>
                    <a:ext uri="{9D8B030D-6E8A-4147-A177-3AD203B41FA5}">
                      <a16:colId xmlns:a16="http://schemas.microsoft.com/office/drawing/2014/main" val="20005"/>
                    </a:ext>
                  </a:extLst>
                </a:gridCol>
              </a:tblGrid>
              <a:tr h="777512">
                <a:tc>
                  <a:txBody>
                    <a:bodyPr/>
                    <a:lstStyle/>
                    <a:p>
                      <a:pPr algn="ctr"/>
                      <a:r>
                        <a:rPr lang="en-US" sz="1400" b="1" dirty="0">
                          <a:latin typeface="Times New Roman" panose="02020603050405020304" pitchFamily="18" charset="0"/>
                          <a:cs typeface="Times New Roman" panose="02020603050405020304" pitchFamily="18" charset="0"/>
                        </a:rPr>
                        <a:t>SI.NO</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TITLE</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JOURNAL NAME</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AUTHOR</a:t>
                      </a:r>
                    </a:p>
                  </a:txBody>
                  <a:tcPr marL="103632" marR="103632" marT="51816" marB="51816" anchor="ctr"/>
                </a:tc>
                <a:tc>
                  <a:txBody>
                    <a:bodyPr/>
                    <a:lstStyle/>
                    <a:p>
                      <a:pPr algn="ctr"/>
                      <a:r>
                        <a:rPr lang="en-US" sz="1400">
                          <a:latin typeface="Times New Roman" panose="02020603050405020304" pitchFamily="18" charset="0"/>
                          <a:cs typeface="Times New Roman" panose="02020603050405020304" pitchFamily="18" charset="0"/>
                        </a:rPr>
                        <a:t>YEAR OF PUBLICATION</a:t>
                      </a:r>
                      <a:endParaRPr lang="en-US" sz="14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400">
                          <a:latin typeface="Times New Roman" panose="02020603050405020304" pitchFamily="18" charset="0"/>
                          <a:cs typeface="Times New Roman" panose="02020603050405020304" pitchFamily="18" charset="0"/>
                        </a:rPr>
                        <a:t>TECHNIQUES USED</a:t>
                      </a:r>
                      <a:endParaRPr lang="en-US" sz="14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DRAWBACKS</a:t>
                      </a:r>
                    </a:p>
                  </a:txBody>
                  <a:tcPr marL="103632" marR="103632" marT="51816" marB="51816" anchor="ctr"/>
                </a:tc>
                <a:extLst>
                  <a:ext uri="{0D108BD9-81ED-4DB2-BD59-A6C34878D82A}">
                    <a16:rowId xmlns:a16="http://schemas.microsoft.com/office/drawing/2014/main" val="10000"/>
                  </a:ext>
                </a:extLst>
              </a:tr>
              <a:tr h="1778461">
                <a:tc>
                  <a:txBody>
                    <a:bodyPr/>
                    <a:lstStyle/>
                    <a:p>
                      <a:pPr algn="ctr"/>
                      <a:r>
                        <a:rPr lang="en-US" sz="1400" b="1" dirty="0">
                          <a:latin typeface="Times New Roman" panose="02020603050405020304" pitchFamily="18" charset="0"/>
                          <a:cs typeface="Times New Roman" panose="02020603050405020304" pitchFamily="18" charset="0"/>
                        </a:rPr>
                        <a:t>1</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Predictive Analytics</a:t>
                      </a:r>
                    </a:p>
                    <a:p>
                      <a:pPr algn="ctr"/>
                      <a:r>
                        <a:rPr lang="en-US" sz="1600" dirty="0">
                          <a:latin typeface="Times New Roman" panose="02020603050405020304" pitchFamily="18" charset="0"/>
                          <a:cs typeface="Times New Roman" panose="02020603050405020304" pitchFamily="18" charset="0"/>
                        </a:rPr>
                        <a:t>of Road Accidents</a:t>
                      </a:r>
                    </a:p>
                    <a:p>
                      <a:pPr algn="ctr"/>
                      <a:r>
                        <a:rPr lang="en-US" sz="1600" dirty="0">
                          <a:latin typeface="Times New Roman" panose="02020603050405020304" pitchFamily="18" charset="0"/>
                          <a:cs typeface="Times New Roman" panose="02020603050405020304" pitchFamily="18" charset="0"/>
                        </a:rPr>
                        <a:t>Using Machine</a:t>
                      </a:r>
                    </a:p>
                    <a:p>
                      <a:pPr algn="ctr"/>
                      <a:r>
                        <a:rPr lang="en-US" sz="1600" dirty="0">
                          <a:latin typeface="Times New Roman" panose="02020603050405020304" pitchFamily="18" charset="0"/>
                          <a:cs typeface="Times New Roman" panose="02020603050405020304" pitchFamily="18" charset="0"/>
                        </a:rPr>
                        <a:t>Learning.</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 2nd International Conference on Advance Computing and Innovative Technologies in Engineering (ICACITE)</a:t>
                      </a:r>
                    </a:p>
                  </a:txBody>
                  <a:tcPr marL="103632" marR="103632" marT="51816" marB="51816" anchor="ctr"/>
                </a:tc>
                <a:tc>
                  <a:txBody>
                    <a:bodyPr/>
                    <a:lstStyle/>
                    <a:p>
                      <a:pPr algn="ctr"/>
                      <a:r>
                        <a:rPr lang="fi-FI" sz="1600" dirty="0">
                          <a:latin typeface="Times New Roman" panose="02020603050405020304" pitchFamily="18" charset="0"/>
                          <a:cs typeface="Times New Roman" panose="02020603050405020304" pitchFamily="18" charset="0"/>
                        </a:rPr>
                        <a:t>C Kaliraja,</a:t>
                      </a:r>
                    </a:p>
                    <a:p>
                      <a:pPr algn="ctr"/>
                      <a:r>
                        <a:rPr lang="fi-FI" sz="1600" dirty="0">
                          <a:latin typeface="Times New Roman" panose="02020603050405020304" pitchFamily="18" charset="0"/>
                          <a:cs typeface="Times New Roman" panose="02020603050405020304" pitchFamily="18" charset="0"/>
                        </a:rPr>
                        <a:t>D Chitradevi, Anju Rajan</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2022</a:t>
                      </a:r>
                    </a:p>
                  </a:txBody>
                  <a:tcPr marL="103632" marR="103632" marT="51816" marB="51816" anchor="ctr"/>
                </a:tc>
                <a:tc>
                  <a:txBody>
                    <a:bodyPr/>
                    <a:lstStyle/>
                    <a:p>
                      <a:pPr algn="l"/>
                      <a:r>
                        <a:rPr lang="en-IN" sz="1600" b="0" i="0" u="none" strike="noStrike" baseline="0" dirty="0">
                          <a:solidFill>
                            <a:srgbClr val="252525"/>
                          </a:solidFill>
                          <a:latin typeface="Times New Roman" panose="02020603050405020304" pitchFamily="18" charset="0"/>
                        </a:rPr>
                        <a:t>A machine-learning approach in terms of considering factors</a:t>
                      </a:r>
                    </a:p>
                    <a:p>
                      <a:pPr algn="l"/>
                      <a:r>
                        <a:rPr lang="en-IN" sz="1600" b="0" i="0" u="none" strike="noStrike" baseline="0" dirty="0">
                          <a:solidFill>
                            <a:srgbClr val="252525"/>
                          </a:solidFill>
                          <a:latin typeface="Times New Roman" panose="02020603050405020304" pitchFamily="18" charset="0"/>
                        </a:rPr>
                        <a:t>like the number of accidents in a year, month, state, etc. is</a:t>
                      </a:r>
                    </a:p>
                    <a:p>
                      <a:pPr algn="l"/>
                      <a:r>
                        <a:rPr lang="en-IN" sz="1600" b="0" i="0" u="none" strike="noStrike" baseline="0" dirty="0">
                          <a:solidFill>
                            <a:srgbClr val="252525"/>
                          </a:solidFill>
                          <a:latin typeface="Times New Roman" panose="02020603050405020304" pitchFamily="18" charset="0"/>
                        </a:rPr>
                        <a:t>considered and used improve the safety measures.</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marL="285750" marR="0" lvl="0" indent="-285750" algn="l" defTabSz="103629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the possibility of the model relying too heavily on historical data, which might not reflect current or emerging trends in accidents. This could result in ineffective safety measures that fail to address new challenges or changing road conditions.</a:t>
                      </a:r>
                    </a:p>
                  </a:txBody>
                  <a:tcPr marL="103632" marR="103632" marT="51816" marB="51816"/>
                </a:tc>
                <a:extLst>
                  <a:ext uri="{0D108BD9-81ED-4DB2-BD59-A6C34878D82A}">
                    <a16:rowId xmlns:a16="http://schemas.microsoft.com/office/drawing/2014/main" val="10001"/>
                  </a:ext>
                </a:extLst>
              </a:tr>
              <a:tr h="2665754">
                <a:tc>
                  <a:txBody>
                    <a:bodyPr/>
                    <a:lstStyle/>
                    <a:p>
                      <a:pPr algn="ctr"/>
                      <a:r>
                        <a:rPr lang="en-US" sz="1400" b="1" dirty="0">
                          <a:latin typeface="Times New Roman" panose="02020603050405020304" pitchFamily="18" charset="0"/>
                          <a:cs typeface="Times New Roman" panose="02020603050405020304" pitchFamily="18" charset="0"/>
                        </a:rPr>
                        <a:t>2</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Car Accident</a:t>
                      </a:r>
                    </a:p>
                    <a:p>
                      <a:pPr algn="ctr"/>
                      <a:r>
                        <a:rPr lang="en-US" sz="1600" dirty="0">
                          <a:latin typeface="Times New Roman" panose="02020603050405020304" pitchFamily="18" charset="0"/>
                          <a:cs typeface="Times New Roman" panose="02020603050405020304" pitchFamily="18" charset="0"/>
                        </a:rPr>
                        <a:t>Prevention and</a:t>
                      </a:r>
                    </a:p>
                    <a:p>
                      <a:pPr algn="ctr"/>
                      <a:r>
                        <a:rPr lang="en-US" sz="1600" dirty="0">
                          <a:latin typeface="Times New Roman" panose="02020603050405020304" pitchFamily="18" charset="0"/>
                          <a:cs typeface="Times New Roman" panose="02020603050405020304" pitchFamily="18" charset="0"/>
                        </a:rPr>
                        <a:t>Health Monitoring</a:t>
                      </a:r>
                    </a:p>
                    <a:p>
                      <a:pPr algn="ctr"/>
                      <a:r>
                        <a:rPr lang="en-US" sz="1600" dirty="0">
                          <a:latin typeface="Times New Roman" panose="02020603050405020304" pitchFamily="18" charset="0"/>
                          <a:cs typeface="Times New Roman" panose="02020603050405020304" pitchFamily="18" charset="0"/>
                        </a:rPr>
                        <a:t>System for Drivers.</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 IEEE </a:t>
                      </a:r>
                    </a:p>
                    <a:p>
                      <a:pPr algn="ctr"/>
                      <a:r>
                        <a:rPr lang="en-US" sz="1600" dirty="0">
                          <a:latin typeface="Times New Roman" panose="02020603050405020304" pitchFamily="18" charset="0"/>
                          <a:cs typeface="Times New Roman" panose="02020603050405020304" pitchFamily="18" charset="0"/>
                        </a:rPr>
                        <a:t>Region 10 Symposium (TENSYMP)</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Md. </a:t>
                      </a:r>
                      <a:r>
                        <a:rPr lang="en-US" sz="1400" dirty="0" err="1">
                          <a:latin typeface="Times New Roman" panose="02020603050405020304" pitchFamily="18" charset="0"/>
                          <a:cs typeface="Times New Roman" panose="02020603050405020304" pitchFamily="18" charset="0"/>
                        </a:rPr>
                        <a:t>Hasibul</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T. M. Safi Sami; </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2021</a:t>
                      </a:r>
                    </a:p>
                  </a:txBody>
                  <a:tcPr marL="103632" marR="103632" marT="51816" marB="51816" anchor="ctr"/>
                </a:tc>
                <a:tc>
                  <a:txBody>
                    <a:bodyPr/>
                    <a:lstStyle/>
                    <a:p>
                      <a:pPr marL="0" indent="0" algn="l">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In this proposal, the health monitoring sensors are used to</a:t>
                      </a:r>
                    </a:p>
                    <a:p>
                      <a:pPr marL="0" indent="0" algn="l">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monitor the health of the driver and the movement of the vehicle.</a:t>
                      </a:r>
                    </a:p>
                  </a:txBody>
                  <a:tcPr marL="103632" marR="103632" marT="51816" marB="51816" anchor="ctr"/>
                </a:tc>
                <a:tc>
                  <a:txBody>
                    <a:bodyPr/>
                    <a:lstStyle/>
                    <a:p>
                      <a:pPr marL="285750" marR="0" lvl="0" indent="-285750" algn="l" defTabSz="103629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A drawback of using health monitoring sensors to track both the driver's health and vehicle movement is the potential for privacy concerns regarding the collection and storage of personal health data. </a:t>
                      </a:r>
                    </a:p>
                  </a:txBody>
                  <a:tcPr marL="103632" marR="103632" marT="51816" marB="51816"/>
                </a:tc>
                <a:extLst>
                  <a:ext uri="{0D108BD9-81ED-4DB2-BD59-A6C34878D82A}">
                    <a16:rowId xmlns:a16="http://schemas.microsoft.com/office/drawing/2014/main" val="27862396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88329EC-5065-44F7-8BB0-A4E0F53E0B8B}"/>
              </a:ext>
            </a:extLst>
          </p:cNvPr>
          <p:cNvGraphicFramePr>
            <a:graphicFrameLocks noGrp="1"/>
          </p:cNvGraphicFramePr>
          <p:nvPr>
            <p:extLst>
              <p:ext uri="{D42A27DB-BD31-4B8C-83A1-F6EECF244321}">
                <p14:modId xmlns:p14="http://schemas.microsoft.com/office/powerpoint/2010/main" val="4221633537"/>
              </p:ext>
            </p:extLst>
          </p:nvPr>
        </p:nvGraphicFramePr>
        <p:xfrm>
          <a:off x="340440" y="696595"/>
          <a:ext cx="13136720" cy="5891529"/>
        </p:xfrm>
        <a:graphic>
          <a:graphicData uri="http://schemas.openxmlformats.org/drawingml/2006/table">
            <a:tbl>
              <a:tblPr firstRow="1" bandRow="1">
                <a:tableStyleId>{5C22544A-7EE6-4342-B048-85BDC9FD1C3A}</a:tableStyleId>
              </a:tblPr>
              <a:tblGrid>
                <a:gridCol w="583792">
                  <a:extLst>
                    <a:ext uri="{9D8B030D-6E8A-4147-A177-3AD203B41FA5}">
                      <a16:colId xmlns:a16="http://schemas.microsoft.com/office/drawing/2014/main" val="4174931710"/>
                    </a:ext>
                  </a:extLst>
                </a:gridCol>
                <a:gridCol w="2214734">
                  <a:extLst>
                    <a:ext uri="{9D8B030D-6E8A-4147-A177-3AD203B41FA5}">
                      <a16:colId xmlns:a16="http://schemas.microsoft.com/office/drawing/2014/main" val="16624459"/>
                    </a:ext>
                  </a:extLst>
                </a:gridCol>
                <a:gridCol w="1390122">
                  <a:extLst>
                    <a:ext uri="{9D8B030D-6E8A-4147-A177-3AD203B41FA5}">
                      <a16:colId xmlns:a16="http://schemas.microsoft.com/office/drawing/2014/main" val="1073668065"/>
                    </a:ext>
                  </a:extLst>
                </a:gridCol>
                <a:gridCol w="1390122">
                  <a:extLst>
                    <a:ext uri="{9D8B030D-6E8A-4147-A177-3AD203B41FA5}">
                      <a16:colId xmlns:a16="http://schemas.microsoft.com/office/drawing/2014/main" val="471121964"/>
                    </a:ext>
                  </a:extLst>
                </a:gridCol>
                <a:gridCol w="2019344">
                  <a:extLst>
                    <a:ext uri="{9D8B030D-6E8A-4147-A177-3AD203B41FA5}">
                      <a16:colId xmlns:a16="http://schemas.microsoft.com/office/drawing/2014/main" val="3488918759"/>
                    </a:ext>
                  </a:extLst>
                </a:gridCol>
                <a:gridCol w="2700505">
                  <a:extLst>
                    <a:ext uri="{9D8B030D-6E8A-4147-A177-3AD203B41FA5}">
                      <a16:colId xmlns:a16="http://schemas.microsoft.com/office/drawing/2014/main" val="81539378"/>
                    </a:ext>
                  </a:extLst>
                </a:gridCol>
                <a:gridCol w="2838101">
                  <a:extLst>
                    <a:ext uri="{9D8B030D-6E8A-4147-A177-3AD203B41FA5}">
                      <a16:colId xmlns:a16="http://schemas.microsoft.com/office/drawing/2014/main" val="779953709"/>
                    </a:ext>
                  </a:extLst>
                </a:gridCol>
              </a:tblGrid>
              <a:tr h="1051305">
                <a:tc>
                  <a:txBody>
                    <a:bodyPr/>
                    <a:lstStyle/>
                    <a:p>
                      <a:pPr algn="ctr"/>
                      <a:r>
                        <a:rPr lang="en-US" sz="1600" dirty="0">
                          <a:latin typeface="Times New Roman" panose="02020603050405020304" pitchFamily="18" charset="0"/>
                          <a:cs typeface="Times New Roman" panose="02020603050405020304" pitchFamily="18" charset="0"/>
                        </a:rPr>
                        <a:t>SI.NO</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TITLE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JOURNAL NAME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AUTHOR</a:t>
                      </a:r>
                    </a:p>
                  </a:txBody>
                  <a:tcPr marL="103632" marR="103632" marT="51816" marB="51816" anchor="ctr"/>
                </a:tc>
                <a:tc>
                  <a:txBody>
                    <a:bodyPr/>
                    <a:lstStyle/>
                    <a:p>
                      <a:pPr algn="ctr"/>
                      <a:r>
                        <a:rPr lang="en-US" sz="1600">
                          <a:latin typeface="Times New Roman" panose="02020603050405020304" pitchFamily="18" charset="0"/>
                          <a:cs typeface="Times New Roman" panose="02020603050405020304" pitchFamily="18" charset="0"/>
                        </a:rPr>
                        <a:t>YEAR OF PUBLICATION</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TECHNQUES USED</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DRAWBACKS</a:t>
                      </a:r>
                    </a:p>
                  </a:txBody>
                  <a:tcPr marL="103632" marR="103632" marT="51816" marB="51816" anchor="ctr"/>
                </a:tc>
                <a:extLst>
                  <a:ext uri="{0D108BD9-81ED-4DB2-BD59-A6C34878D82A}">
                    <a16:rowId xmlns:a16="http://schemas.microsoft.com/office/drawing/2014/main" val="3666242027"/>
                  </a:ext>
                </a:extLst>
              </a:tr>
              <a:tr h="2008746">
                <a:tc>
                  <a:txBody>
                    <a:bodyPr/>
                    <a:lstStyle/>
                    <a:p>
                      <a:pPr algn="ctr"/>
                      <a:r>
                        <a:rPr lang="en-US" sz="1600" b="1" dirty="0">
                          <a:latin typeface="Times New Roman" panose="02020603050405020304" pitchFamily="18" charset="0"/>
                          <a:cs typeface="Times New Roman" panose="02020603050405020304" pitchFamily="18" charset="0"/>
                        </a:rPr>
                        <a:t>3</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A Road Accident</a:t>
                      </a:r>
                    </a:p>
                    <a:p>
                      <a:pPr algn="ctr"/>
                      <a:r>
                        <a:rPr lang="en-US" sz="1600" dirty="0">
                          <a:latin typeface="Times New Roman" panose="02020603050405020304" pitchFamily="18" charset="0"/>
                          <a:cs typeface="Times New Roman" panose="02020603050405020304" pitchFamily="18" charset="0"/>
                        </a:rPr>
                        <a:t>Prediction Model</a:t>
                      </a:r>
                    </a:p>
                    <a:p>
                      <a:pPr algn="ctr"/>
                      <a:r>
                        <a:rPr lang="en-US" sz="1600" dirty="0">
                          <a:latin typeface="Times New Roman" panose="02020603050405020304" pitchFamily="18" charset="0"/>
                          <a:cs typeface="Times New Roman" panose="02020603050405020304" pitchFamily="18" charset="0"/>
                        </a:rPr>
                        <a:t>Using Data Mining</a:t>
                      </a:r>
                    </a:p>
                    <a:p>
                      <a:pPr algn="ctr"/>
                      <a:r>
                        <a:rPr lang="en-US" sz="1600" dirty="0">
                          <a:latin typeface="Times New Roman" panose="02020603050405020304" pitchFamily="18" charset="0"/>
                          <a:cs typeface="Times New Roman" panose="02020603050405020304" pitchFamily="18" charset="0"/>
                        </a:rPr>
                        <a:t>Techniques.</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 5th International Conference on Computing Methodologies and Communication (ICCMC)</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Preethi K; Nandini R; </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2021</a:t>
                      </a:r>
                    </a:p>
                  </a:txBody>
                  <a:tcPr marL="103632" marR="103632" marT="51816" marB="51816" anchor="ctr"/>
                </a:tc>
                <a:tc>
                  <a:txBody>
                    <a:bodyPr/>
                    <a:lstStyle/>
                    <a:p>
                      <a:pPr algn="l"/>
                      <a:r>
                        <a:rPr lang="en-IN" sz="1600" b="0" i="0" u="none" strike="noStrike" baseline="0" dirty="0">
                          <a:solidFill>
                            <a:srgbClr val="252525"/>
                          </a:solidFill>
                          <a:latin typeface="Times New Roman" panose="02020603050405020304" pitchFamily="18" charset="0"/>
                        </a:rPr>
                        <a:t>An accident prediction model is created using the </a:t>
                      </a:r>
                      <a:r>
                        <a:rPr lang="en-IN" sz="1600" b="0" i="0" u="none" strike="noStrike" baseline="0" dirty="0" err="1">
                          <a:solidFill>
                            <a:srgbClr val="252525"/>
                          </a:solidFill>
                          <a:latin typeface="Times New Roman" panose="02020603050405020304" pitchFamily="18" charset="0"/>
                        </a:rPr>
                        <a:t>Apriori</a:t>
                      </a:r>
                      <a:r>
                        <a:rPr lang="en-IN" sz="1600" b="0" i="0" u="none" strike="noStrike" baseline="0" dirty="0">
                          <a:solidFill>
                            <a:srgbClr val="252525"/>
                          </a:solidFill>
                          <a:latin typeface="Times New Roman" panose="02020603050405020304" pitchFamily="18" charset="0"/>
                        </a:rPr>
                        <a:t> algorithm and vector machines as </a:t>
                      </a:r>
                      <a:r>
                        <a:rPr lang="en-US" sz="1600" b="0" i="0" u="none" strike="noStrike" baseline="0" dirty="0">
                          <a:solidFill>
                            <a:srgbClr val="252525"/>
                          </a:solidFill>
                          <a:latin typeface="Times New Roman" panose="02020603050405020304" pitchFamily="18" charset="0"/>
                        </a:rPr>
                        <a:t>part of a data mining </a:t>
                      </a:r>
                      <a:r>
                        <a:rPr lang="en-IN" sz="1600" b="0" i="0" u="none" strike="noStrike" baseline="0" dirty="0">
                          <a:solidFill>
                            <a:srgbClr val="252525"/>
                          </a:solidFill>
                          <a:latin typeface="Times New Roman" panose="02020603050405020304" pitchFamily="18" charset="0"/>
                        </a:rPr>
                        <a:t>technique to prevent</a:t>
                      </a:r>
                    </a:p>
                    <a:p>
                      <a:pPr algn="l"/>
                      <a:r>
                        <a:rPr lang="en-IN" sz="1600" b="0" i="0" u="none" strike="noStrike" baseline="0" dirty="0">
                          <a:solidFill>
                            <a:srgbClr val="252525"/>
                          </a:solidFill>
                          <a:latin typeface="Times New Roman" panose="02020603050405020304" pitchFamily="18" charset="0"/>
                        </a:rPr>
                        <a:t>accidents.</a:t>
                      </a:r>
                      <a:endParaRPr lang="en-US" sz="1600" dirty="0">
                        <a:latin typeface="Times New Roman" panose="02020603050405020304" pitchFamily="18" charset="0"/>
                        <a:cs typeface="Times New Roman" panose="02020603050405020304" pitchFamily="18" charset="0"/>
                      </a:endParaRPr>
                    </a:p>
                  </a:txBody>
                  <a:tcPr marL="103632" marR="103632" marT="51816" marB="51816"/>
                </a:tc>
                <a:tc>
                  <a:txBody>
                    <a:bodyPr/>
                    <a:lstStyle/>
                    <a:p>
                      <a:pPr marL="285750" indent="-285750" algn="l">
                        <a:buFont typeface="Arial" panose="020B0604020202020204" pitchFamily="34" charset="0"/>
                        <a:buChar char="•"/>
                      </a:pPr>
                      <a:r>
                        <a:rPr lang="en-US" sz="1600" b="0" i="0" dirty="0">
                          <a:solidFill>
                            <a:srgbClr val="0D0D0D"/>
                          </a:solidFill>
                          <a:effectLst/>
                          <a:latin typeface="Söhne"/>
                        </a:rPr>
                        <a:t>a drawback of using the </a:t>
                      </a:r>
                      <a:r>
                        <a:rPr lang="en-US" sz="1600" b="0" i="0" dirty="0" err="1">
                          <a:solidFill>
                            <a:srgbClr val="0D0D0D"/>
                          </a:solidFill>
                          <a:effectLst/>
                          <a:latin typeface="Söhne"/>
                        </a:rPr>
                        <a:t>Apriori</a:t>
                      </a:r>
                      <a:r>
                        <a:rPr lang="en-US" sz="1600" b="0" i="0" dirty="0">
                          <a:solidFill>
                            <a:srgbClr val="0D0D0D"/>
                          </a:solidFill>
                          <a:effectLst/>
                          <a:latin typeface="Söhne"/>
                        </a:rPr>
                        <a:t> algorithm and support vector machines for accident prediction is the potential complexity of integrating these techniques, along with the reliance on historical data patterns, which may not always reflect dynamic road conditions or emerging accident trends.</a:t>
                      </a:r>
                      <a:endParaRPr lang="en-US" sz="1600" dirty="0">
                        <a:latin typeface="Times New Roman" panose="02020603050405020304" pitchFamily="18" charset="0"/>
                        <a:cs typeface="Times New Roman" panose="02020603050405020304" pitchFamily="18" charset="0"/>
                      </a:endParaRPr>
                    </a:p>
                  </a:txBody>
                  <a:tcPr marL="103632" marR="103632" marT="51816" marB="51816"/>
                </a:tc>
                <a:extLst>
                  <a:ext uri="{0D108BD9-81ED-4DB2-BD59-A6C34878D82A}">
                    <a16:rowId xmlns:a16="http://schemas.microsoft.com/office/drawing/2014/main" val="1265068781"/>
                  </a:ext>
                </a:extLst>
              </a:tr>
              <a:tr h="824936">
                <a:tc>
                  <a:txBody>
                    <a:bodyPr/>
                    <a:lstStyle/>
                    <a:p>
                      <a:pPr algn="ctr"/>
                      <a:r>
                        <a:rPr lang="en-US" sz="1600" b="1" dirty="0">
                          <a:latin typeface="Times New Roman" panose="02020603050405020304" pitchFamily="18" charset="0"/>
                          <a:cs typeface="Times New Roman" panose="02020603050405020304" pitchFamily="18" charset="0"/>
                        </a:rPr>
                        <a:t>4</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Accident Detection</a:t>
                      </a:r>
                    </a:p>
                    <a:p>
                      <a:pPr algn="ctr"/>
                      <a:r>
                        <a:rPr lang="en-US" sz="1600" dirty="0">
                          <a:latin typeface="Times New Roman" panose="02020603050405020304" pitchFamily="18" charset="0"/>
                          <a:cs typeface="Times New Roman" panose="02020603050405020304" pitchFamily="18" charset="0"/>
                        </a:rPr>
                        <a:t>and Warning</a:t>
                      </a:r>
                    </a:p>
                    <a:p>
                      <a:pPr algn="ctr"/>
                      <a:r>
                        <a:rPr lang="en-US" sz="1600" dirty="0">
                          <a:latin typeface="Times New Roman" panose="02020603050405020304" pitchFamily="18" charset="0"/>
                          <a:cs typeface="Times New Roman" panose="02020603050405020304" pitchFamily="18" charset="0"/>
                        </a:rPr>
                        <a:t>System.</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a:t>
                      </a:r>
                    </a:p>
                    <a:p>
                      <a:pPr algn="ctr"/>
                      <a:r>
                        <a:rPr lang="en-US" sz="1400" dirty="0">
                          <a:latin typeface="Times New Roman" panose="02020603050405020304" pitchFamily="18" charset="0"/>
                          <a:cs typeface="Times New Roman" panose="02020603050405020304" pitchFamily="18" charset="0"/>
                        </a:rPr>
                        <a:t>Asian Conference on Innovation in Technology (ASIANCON)</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Akash </a:t>
                      </a:r>
                      <a:r>
                        <a:rPr lang="en-US" sz="1400" dirty="0" err="1">
                          <a:latin typeface="Times New Roman" panose="02020603050405020304" pitchFamily="18" charset="0"/>
                          <a:cs typeface="Times New Roman" panose="02020603050405020304" pitchFamily="18" charset="0"/>
                        </a:rPr>
                        <a:t>Bhakat</a:t>
                      </a:r>
                      <a:r>
                        <a:rPr lang="en-US" sz="1400" dirty="0">
                          <a:latin typeface="Times New Roman" panose="02020603050405020304" pitchFamily="18" charset="0"/>
                          <a:cs typeface="Times New Roman" panose="02020603050405020304" pitchFamily="18" charset="0"/>
                        </a:rPr>
                        <a:t>,</a:t>
                      </a:r>
                    </a:p>
                    <a:p>
                      <a:pPr algn="ctr"/>
                      <a:r>
                        <a:rPr lang="en-US" sz="1400" dirty="0">
                          <a:latin typeface="Times New Roman" panose="02020603050405020304" pitchFamily="18" charset="0"/>
                          <a:cs typeface="Times New Roman" panose="02020603050405020304" pitchFamily="18" charset="0"/>
                        </a:rPr>
                        <a:t>V </a:t>
                      </a:r>
                      <a:r>
                        <a:rPr lang="en-US" sz="1400" dirty="0" err="1">
                          <a:latin typeface="Times New Roman" panose="02020603050405020304" pitchFamily="18" charset="0"/>
                          <a:cs typeface="Times New Roman" panose="02020603050405020304" pitchFamily="18" charset="0"/>
                        </a:rPr>
                        <a:t>Vijayasherly</a:t>
                      </a:r>
                      <a:endParaRPr lang="en-US" sz="14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2021</a:t>
                      </a:r>
                    </a:p>
                  </a:txBody>
                  <a:tcPr marL="103632" marR="103632" marT="51816" marB="51816" anchor="ctr"/>
                </a:tc>
                <a:tc>
                  <a:txBody>
                    <a:bodyPr/>
                    <a:lstStyle/>
                    <a:p>
                      <a:pPr algn="l"/>
                      <a:r>
                        <a:rPr lang="en-IN" sz="1600" b="0" i="0" u="none" strike="noStrike" baseline="0" dirty="0">
                          <a:solidFill>
                            <a:srgbClr val="252525"/>
                          </a:solidFill>
                          <a:latin typeface="Times New Roman" panose="02020603050405020304" pitchFamily="18" charset="0"/>
                        </a:rPr>
                        <a:t>CCTV cameras are enhanced</a:t>
                      </a:r>
                    </a:p>
                    <a:p>
                      <a:pPr algn="l"/>
                      <a:r>
                        <a:rPr lang="en-IN" sz="1600" b="0" i="0" u="none" strike="noStrike" baseline="0" dirty="0">
                          <a:solidFill>
                            <a:srgbClr val="252525"/>
                          </a:solidFill>
                          <a:latin typeface="Times New Roman" panose="02020603050405020304" pitchFamily="18" charset="0"/>
                        </a:rPr>
                        <a:t>with night vision that captures the video and produces the </a:t>
                      </a:r>
                      <a:r>
                        <a:rPr lang="en-IN" sz="1600" b="0" i="0" u="none" strike="noStrike" baseline="0" dirty="0" err="1">
                          <a:solidFill>
                            <a:srgbClr val="252525"/>
                          </a:solidFill>
                          <a:latin typeface="Times New Roman" panose="02020603050405020304" pitchFamily="18" charset="0"/>
                        </a:rPr>
                        <a:t>realtime</a:t>
                      </a:r>
                      <a:r>
                        <a:rPr lang="en-IN" sz="1600" b="0" i="0" u="none" strike="noStrike" baseline="0" dirty="0">
                          <a:solidFill>
                            <a:srgbClr val="252525"/>
                          </a:solidFill>
                          <a:latin typeface="Times New Roman" panose="02020603050405020304" pitchFamily="18" charset="0"/>
                        </a:rPr>
                        <a:t> signals that are</a:t>
                      </a:r>
                    </a:p>
                    <a:p>
                      <a:pPr algn="l"/>
                      <a:r>
                        <a:rPr lang="en-IN" sz="1600" b="0" i="0" u="none" strike="noStrike" baseline="0" dirty="0">
                          <a:solidFill>
                            <a:srgbClr val="252525"/>
                          </a:solidFill>
                          <a:latin typeface="Times New Roman" panose="02020603050405020304" pitchFamily="18" charset="0"/>
                        </a:rPr>
                        <a:t>used to detect the accident.</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marL="285750" marR="0" lvl="0" indent="-285750" algn="l" defTabSz="103629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Even with night vision enhancements, a potential drawback of using CCTV cameras for accident detection is their limited effectiveness in extreme weather conditions.</a:t>
                      </a:r>
                    </a:p>
                  </a:txBody>
                  <a:tcPr marL="103632" marR="103632" marT="51816" marB="51816"/>
                </a:tc>
                <a:extLst>
                  <a:ext uri="{0D108BD9-81ED-4DB2-BD59-A6C34878D82A}">
                    <a16:rowId xmlns:a16="http://schemas.microsoft.com/office/drawing/2014/main" val="229058432"/>
                  </a:ext>
                </a:extLst>
              </a:tr>
            </a:tbl>
          </a:graphicData>
        </a:graphic>
      </p:graphicFrame>
    </p:spTree>
    <p:extLst>
      <p:ext uri="{BB962C8B-B14F-4D97-AF65-F5344CB8AC3E}">
        <p14:creationId xmlns:p14="http://schemas.microsoft.com/office/powerpoint/2010/main" val="416435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B13115C-691B-8AA3-089C-6B81CFE6DD0B}"/>
              </a:ext>
            </a:extLst>
          </p:cNvPr>
          <p:cNvGraphicFramePr>
            <a:graphicFrameLocks noGrp="1"/>
          </p:cNvGraphicFramePr>
          <p:nvPr>
            <p:extLst>
              <p:ext uri="{D42A27DB-BD31-4B8C-83A1-F6EECF244321}">
                <p14:modId xmlns:p14="http://schemas.microsoft.com/office/powerpoint/2010/main" val="1207199228"/>
              </p:ext>
            </p:extLst>
          </p:nvPr>
        </p:nvGraphicFramePr>
        <p:xfrm>
          <a:off x="340440" y="427212"/>
          <a:ext cx="13136720" cy="6379209"/>
        </p:xfrm>
        <a:graphic>
          <a:graphicData uri="http://schemas.openxmlformats.org/drawingml/2006/table">
            <a:tbl>
              <a:tblPr firstRow="1" bandRow="1">
                <a:tableStyleId>{5C22544A-7EE6-4342-B048-85BDC9FD1C3A}</a:tableStyleId>
              </a:tblPr>
              <a:tblGrid>
                <a:gridCol w="583792">
                  <a:extLst>
                    <a:ext uri="{9D8B030D-6E8A-4147-A177-3AD203B41FA5}">
                      <a16:colId xmlns:a16="http://schemas.microsoft.com/office/drawing/2014/main" val="2410750919"/>
                    </a:ext>
                  </a:extLst>
                </a:gridCol>
                <a:gridCol w="2214734">
                  <a:extLst>
                    <a:ext uri="{9D8B030D-6E8A-4147-A177-3AD203B41FA5}">
                      <a16:colId xmlns:a16="http://schemas.microsoft.com/office/drawing/2014/main" val="3960475943"/>
                    </a:ext>
                  </a:extLst>
                </a:gridCol>
                <a:gridCol w="1390122">
                  <a:extLst>
                    <a:ext uri="{9D8B030D-6E8A-4147-A177-3AD203B41FA5}">
                      <a16:colId xmlns:a16="http://schemas.microsoft.com/office/drawing/2014/main" val="1081980135"/>
                    </a:ext>
                  </a:extLst>
                </a:gridCol>
                <a:gridCol w="1390122">
                  <a:extLst>
                    <a:ext uri="{9D8B030D-6E8A-4147-A177-3AD203B41FA5}">
                      <a16:colId xmlns:a16="http://schemas.microsoft.com/office/drawing/2014/main" val="3586758090"/>
                    </a:ext>
                  </a:extLst>
                </a:gridCol>
                <a:gridCol w="2019344">
                  <a:extLst>
                    <a:ext uri="{9D8B030D-6E8A-4147-A177-3AD203B41FA5}">
                      <a16:colId xmlns:a16="http://schemas.microsoft.com/office/drawing/2014/main" val="1712759604"/>
                    </a:ext>
                  </a:extLst>
                </a:gridCol>
                <a:gridCol w="2700505">
                  <a:extLst>
                    <a:ext uri="{9D8B030D-6E8A-4147-A177-3AD203B41FA5}">
                      <a16:colId xmlns:a16="http://schemas.microsoft.com/office/drawing/2014/main" val="2959775144"/>
                    </a:ext>
                  </a:extLst>
                </a:gridCol>
                <a:gridCol w="2838101">
                  <a:extLst>
                    <a:ext uri="{9D8B030D-6E8A-4147-A177-3AD203B41FA5}">
                      <a16:colId xmlns:a16="http://schemas.microsoft.com/office/drawing/2014/main" val="4058784185"/>
                    </a:ext>
                  </a:extLst>
                </a:gridCol>
              </a:tblGrid>
              <a:tr h="1051305">
                <a:tc>
                  <a:txBody>
                    <a:bodyPr/>
                    <a:lstStyle/>
                    <a:p>
                      <a:pPr algn="ctr"/>
                      <a:r>
                        <a:rPr lang="en-US" sz="1600" dirty="0">
                          <a:latin typeface="Times New Roman" panose="02020603050405020304" pitchFamily="18" charset="0"/>
                          <a:cs typeface="Times New Roman" panose="02020603050405020304" pitchFamily="18" charset="0"/>
                        </a:rPr>
                        <a:t>SI.NO</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TITLE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JOURNAL NAME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AUTHOR</a:t>
                      </a:r>
                    </a:p>
                  </a:txBody>
                  <a:tcPr marL="103632" marR="103632" marT="51816" marB="51816" anchor="ctr"/>
                </a:tc>
                <a:tc>
                  <a:txBody>
                    <a:bodyPr/>
                    <a:lstStyle/>
                    <a:p>
                      <a:pPr algn="ctr"/>
                      <a:r>
                        <a:rPr lang="en-US" sz="1600">
                          <a:latin typeface="Times New Roman" panose="02020603050405020304" pitchFamily="18" charset="0"/>
                          <a:cs typeface="Times New Roman" panose="02020603050405020304" pitchFamily="18" charset="0"/>
                        </a:rPr>
                        <a:t>YEAR OF PUBLICATION</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a:latin typeface="Times New Roman" panose="02020603050405020304" pitchFamily="18" charset="0"/>
                          <a:cs typeface="Times New Roman" panose="02020603050405020304" pitchFamily="18" charset="0"/>
                        </a:rPr>
                        <a:t>TECHNIQUES USED</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DRAWBACKS</a:t>
                      </a:r>
                    </a:p>
                  </a:txBody>
                  <a:tcPr marL="103632" marR="103632" marT="51816" marB="51816" anchor="ctr"/>
                </a:tc>
                <a:extLst>
                  <a:ext uri="{0D108BD9-81ED-4DB2-BD59-A6C34878D82A}">
                    <a16:rowId xmlns:a16="http://schemas.microsoft.com/office/drawing/2014/main" val="3963434288"/>
                  </a:ext>
                </a:extLst>
              </a:tr>
              <a:tr h="2008746">
                <a:tc>
                  <a:txBody>
                    <a:bodyPr/>
                    <a:lstStyle/>
                    <a:p>
                      <a:pPr algn="ctr"/>
                      <a:r>
                        <a:rPr lang="en-US" sz="1600" b="1" dirty="0">
                          <a:latin typeface="Times New Roman" panose="02020603050405020304" pitchFamily="18" charset="0"/>
                          <a:cs typeface="Times New Roman" panose="02020603050405020304" pitchFamily="18" charset="0"/>
                        </a:rPr>
                        <a:t>5</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Prototype Proposal</a:t>
                      </a:r>
                    </a:p>
                    <a:p>
                      <a:pPr algn="ctr"/>
                      <a:r>
                        <a:rPr lang="en-US" sz="1600" dirty="0">
                          <a:latin typeface="Times New Roman" panose="02020603050405020304" pitchFamily="18" charset="0"/>
                          <a:cs typeface="Times New Roman" panose="02020603050405020304" pitchFamily="18" charset="0"/>
                        </a:rPr>
                        <a:t>for Quick Accident</a:t>
                      </a:r>
                    </a:p>
                    <a:p>
                      <a:pPr algn="ctr"/>
                      <a:r>
                        <a:rPr lang="en-US" sz="1600" dirty="0">
                          <a:latin typeface="Times New Roman" panose="02020603050405020304" pitchFamily="18" charset="0"/>
                          <a:cs typeface="Times New Roman" panose="02020603050405020304" pitchFamily="18" charset="0"/>
                        </a:rPr>
                        <a:t>Detection and</a:t>
                      </a:r>
                    </a:p>
                    <a:p>
                      <a:pPr algn="ctr"/>
                      <a:r>
                        <a:rPr lang="en-US" sz="1600" dirty="0">
                          <a:latin typeface="Times New Roman" panose="02020603050405020304" pitchFamily="18" charset="0"/>
                          <a:cs typeface="Times New Roman" panose="02020603050405020304" pitchFamily="18" charset="0"/>
                        </a:rPr>
                        <a:t>Response System</a:t>
                      </a:r>
                    </a:p>
                    <a:p>
                      <a:pPr algn="ctr"/>
                      <a:r>
                        <a:rPr lang="en-US" sz="1600" dirty="0">
                          <a:latin typeface="Times New Roman" panose="02020603050405020304" pitchFamily="18" charset="0"/>
                          <a:cs typeface="Times New Roman" panose="02020603050405020304" pitchFamily="18" charset="0"/>
                        </a:rPr>
                        <a:t>(QARS).</a:t>
                      </a:r>
                    </a:p>
                  </a:txBody>
                  <a:tcPr marL="103632" marR="103632" marT="51816" marB="51816" anchor="ctr"/>
                </a:tc>
                <a:tc>
                  <a:txBody>
                    <a:bodyPr/>
                    <a:lstStyle/>
                    <a:p>
                      <a:pPr algn="ctr"/>
                      <a:r>
                        <a:rPr lang="en-US" sz="1200" dirty="0">
                          <a:latin typeface="Times New Roman" panose="02020603050405020304" pitchFamily="18" charset="0"/>
                          <a:cs typeface="Times New Roman" panose="02020603050405020304" pitchFamily="18" charset="0"/>
                        </a:rPr>
                        <a:t>IEEE International Conference on Research</a:t>
                      </a:r>
                    </a:p>
                    <a:p>
                      <a:pPr algn="ctr"/>
                      <a:r>
                        <a:rPr lang="en-US" sz="1200" dirty="0">
                          <a:latin typeface="Times New Roman" panose="02020603050405020304" pitchFamily="18" charset="0"/>
                          <a:cs typeface="Times New Roman" panose="02020603050405020304" pitchFamily="18" charset="0"/>
                        </a:rPr>
                        <a:t>in Computational Intelligence and Communication Networks (ICRCICN)</a:t>
                      </a:r>
                    </a:p>
                  </a:txBody>
                  <a:tcPr marL="103632" marR="103632" marT="51816" marB="51816" anchor="ctr"/>
                </a:tc>
                <a:tc>
                  <a:txBody>
                    <a:bodyPr/>
                    <a:lstStyle/>
                    <a:p>
                      <a:pPr algn="ctr"/>
                      <a:r>
                        <a:rPr lang="en-US" sz="1600" dirty="0" err="1">
                          <a:latin typeface="Times New Roman" panose="02020603050405020304" pitchFamily="18" charset="0"/>
                          <a:cs typeface="Times New Roman" panose="02020603050405020304" pitchFamily="18" charset="0"/>
                        </a:rPr>
                        <a:t>Sonjoy</a:t>
                      </a:r>
                      <a:r>
                        <a:rPr lang="en-US" sz="1600" dirty="0">
                          <a:latin typeface="Times New Roman" panose="02020603050405020304" pitchFamily="18" charset="0"/>
                          <a:cs typeface="Times New Roman" panose="02020603050405020304" pitchFamily="18" charset="0"/>
                        </a:rPr>
                        <a:t> Rana,</a:t>
                      </a:r>
                    </a:p>
                    <a:p>
                      <a:pPr algn="ctr"/>
                      <a:r>
                        <a:rPr lang="en-US" sz="1600" dirty="0">
                          <a:latin typeface="Times New Roman" panose="02020603050405020304" pitchFamily="18" charset="0"/>
                          <a:cs typeface="Times New Roman" panose="02020603050405020304" pitchFamily="18" charset="0"/>
                        </a:rPr>
                        <a:t>Sourav Jana, Rahul Dan</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2020</a:t>
                      </a:r>
                    </a:p>
                  </a:txBody>
                  <a:tcPr marL="103632" marR="103632" marT="51816" marB="51816" anchor="ctr"/>
                </a:tc>
                <a:tc>
                  <a:txBody>
                    <a:bodyPr/>
                    <a:lstStyle/>
                    <a:p>
                      <a:pPr marL="0" indent="0" algn="l">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In order to develop QARS with the help of the Internet of</a:t>
                      </a:r>
                    </a:p>
                    <a:p>
                      <a:pPr marL="0" indent="0" algn="just">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Things, we acquired the information using the GPS and GSM communication</a:t>
                      </a:r>
                    </a:p>
                  </a:txBody>
                  <a:tcPr marL="103632" marR="103632" marT="51816" marB="51816"/>
                </a:tc>
                <a:tc>
                  <a:txBody>
                    <a:bodyPr/>
                    <a:lstStyle/>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system's reliability and accuracy heavily rely on consistent GPS and GSM network coverage. In areas with poor signal reception or network outages, the system may experience data acquisition failures or delays, compromising its effectiveness in monitoring and ensuring quality and reliability in real-time.</a:t>
                      </a:r>
                    </a:p>
                  </a:txBody>
                  <a:tcPr marL="103632" marR="103632" marT="51816" marB="51816"/>
                </a:tc>
                <a:extLst>
                  <a:ext uri="{0D108BD9-81ED-4DB2-BD59-A6C34878D82A}">
                    <a16:rowId xmlns:a16="http://schemas.microsoft.com/office/drawing/2014/main" val="2286181436"/>
                  </a:ext>
                </a:extLst>
              </a:tr>
              <a:tr h="1338455">
                <a:tc>
                  <a:txBody>
                    <a:bodyPr/>
                    <a:lstStyle/>
                    <a:p>
                      <a:pPr algn="ctr"/>
                      <a:r>
                        <a:rPr lang="en-US" sz="1600" b="1" dirty="0">
                          <a:latin typeface="Times New Roman" panose="02020603050405020304" pitchFamily="18" charset="0"/>
                          <a:cs typeface="Times New Roman" panose="02020603050405020304" pitchFamily="18" charset="0"/>
                        </a:rPr>
                        <a:t>6</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Accident Detection</a:t>
                      </a:r>
                    </a:p>
                    <a:p>
                      <a:pPr algn="ctr"/>
                      <a:r>
                        <a:rPr lang="en-US" sz="1600" dirty="0">
                          <a:latin typeface="Times New Roman" panose="02020603050405020304" pitchFamily="18" charset="0"/>
                          <a:cs typeface="Times New Roman" panose="02020603050405020304" pitchFamily="18" charset="0"/>
                        </a:rPr>
                        <a:t>Using</a:t>
                      </a:r>
                    </a:p>
                    <a:p>
                      <a:pPr algn="ctr"/>
                      <a:r>
                        <a:rPr lang="en-US" sz="1600" dirty="0">
                          <a:latin typeface="Times New Roman" panose="02020603050405020304" pitchFamily="18" charset="0"/>
                          <a:cs typeface="Times New Roman" panose="02020603050405020304" pitchFamily="18" charset="0"/>
                        </a:rPr>
                        <a:t>Convolutional</a:t>
                      </a:r>
                    </a:p>
                    <a:p>
                      <a:pPr algn="ctr"/>
                      <a:r>
                        <a:rPr lang="en-US" sz="1600" dirty="0">
                          <a:latin typeface="Times New Roman" panose="02020603050405020304" pitchFamily="18" charset="0"/>
                          <a:cs typeface="Times New Roman" panose="02020603050405020304" pitchFamily="18" charset="0"/>
                        </a:rPr>
                        <a:t>Neural Networks.</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a:t>
                      </a:r>
                    </a:p>
                    <a:p>
                      <a:pPr algn="ctr"/>
                      <a:r>
                        <a:rPr lang="en-US" sz="1400" dirty="0">
                          <a:latin typeface="Times New Roman" panose="02020603050405020304" pitchFamily="18" charset="0"/>
                          <a:cs typeface="Times New Roman" panose="02020603050405020304" pitchFamily="18" charset="0"/>
                        </a:rPr>
                        <a:t>International Conference on Data Science &amp; Communication (</a:t>
                      </a:r>
                      <a:r>
                        <a:rPr lang="en-US" sz="1400" dirty="0" err="1">
                          <a:latin typeface="Times New Roman" panose="02020603050405020304" pitchFamily="18" charset="0"/>
                          <a:cs typeface="Times New Roman" panose="02020603050405020304" pitchFamily="18" charset="0"/>
                        </a:rPr>
                        <a:t>IconDSC</a:t>
                      </a:r>
                      <a:r>
                        <a:rPr lang="en-US" sz="1400" dirty="0">
                          <a:latin typeface="Times New Roman" panose="02020603050405020304" pitchFamily="18" charset="0"/>
                          <a:cs typeface="Times New Roman" panose="02020603050405020304" pitchFamily="18" charset="0"/>
                        </a:rPr>
                        <a:t>)</a:t>
                      </a:r>
                    </a:p>
                  </a:txBody>
                  <a:tcPr marL="103632" marR="103632" marT="51816" marB="51816" anchor="ctr"/>
                </a:tc>
                <a:tc>
                  <a:txBody>
                    <a:bodyPr/>
                    <a:lstStyle/>
                    <a:p>
                      <a:pPr algn="ctr"/>
                      <a:r>
                        <a:rPr lang="en-US" sz="1400" dirty="0" err="1">
                          <a:latin typeface="Times New Roman" panose="02020603050405020304" pitchFamily="18" charset="0"/>
                          <a:cs typeface="Times New Roman" panose="02020603050405020304" pitchFamily="18" charset="0"/>
                        </a:rPr>
                        <a:t>Sreyan</a:t>
                      </a:r>
                      <a:r>
                        <a:rPr lang="en-US" sz="1400" dirty="0">
                          <a:latin typeface="Times New Roman" panose="02020603050405020304" pitchFamily="18" charset="0"/>
                          <a:cs typeface="Times New Roman" panose="02020603050405020304" pitchFamily="18" charset="0"/>
                        </a:rPr>
                        <a:t> Ghosh; Sherwin Joseph Sunny, Rohan Roney</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2019</a:t>
                      </a:r>
                    </a:p>
                  </a:txBody>
                  <a:tcPr marL="103632" marR="103632" marT="51816" marB="51816" anchor="ctr"/>
                </a:tc>
                <a:tc>
                  <a:txBody>
                    <a:bodyPr/>
                    <a:lstStyle/>
                    <a:p>
                      <a:pPr marL="0" indent="0" algn="l">
                        <a:buFont typeface="Arial" panose="020B0604020202020204" pitchFamily="34" charset="0"/>
                        <a:buNone/>
                      </a:pPr>
                      <a:r>
                        <a:rPr lang="en-IN" sz="1600" b="0" i="0" u="none" strike="noStrike" baseline="0" dirty="0">
                          <a:solidFill>
                            <a:srgbClr val="252525"/>
                          </a:solidFill>
                          <a:latin typeface="Times New Roman" panose="02020603050405020304" pitchFamily="18" charset="0"/>
                        </a:rPr>
                        <a:t>CCTV cameras on highways</a:t>
                      </a:r>
                    </a:p>
                    <a:p>
                      <a:pPr algn="l"/>
                      <a:r>
                        <a:rPr lang="en-IN" sz="1600" b="0" i="0" u="none" strike="noStrike" baseline="0" dirty="0">
                          <a:solidFill>
                            <a:srgbClr val="252525"/>
                          </a:solidFill>
                          <a:latin typeface="Times New Roman" panose="02020603050405020304" pitchFamily="18" charset="0"/>
                        </a:rPr>
                        <a:t>are used through a deep learning convolution neural</a:t>
                      </a:r>
                    </a:p>
                    <a:p>
                      <a:pPr algn="l"/>
                      <a:r>
                        <a:rPr lang="en-IN" sz="1600" b="0" i="0" u="none" strike="noStrike" baseline="0" dirty="0">
                          <a:solidFill>
                            <a:srgbClr val="252525"/>
                          </a:solidFill>
                          <a:latin typeface="Times New Roman" panose="02020603050405020304" pitchFamily="18" charset="0"/>
                        </a:rPr>
                        <a:t>network model for accident detection.</a:t>
                      </a:r>
                      <a:endParaRPr lang="en-US" sz="1600" dirty="0">
                        <a:latin typeface="Times New Roman" panose="02020603050405020304" pitchFamily="18" charset="0"/>
                        <a:cs typeface="Times New Roman" panose="02020603050405020304" pitchFamily="18" charset="0"/>
                      </a:endParaRPr>
                    </a:p>
                  </a:txBody>
                  <a:tcPr marL="103632" marR="103632" marT="51816" marB="51816"/>
                </a:tc>
                <a:tc>
                  <a:txBody>
                    <a:bodyPr/>
                    <a:lstStyle/>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dependency on clear camera views and lighting conditions, as poor visibility or camera obstructions may hinder the accuracy of accident detection, reducing the system's reliability in adverse weather or low-light environments.</a:t>
                      </a:r>
                    </a:p>
                  </a:txBody>
                  <a:tcPr marL="103632" marR="103632" marT="51816" marB="51816"/>
                </a:tc>
                <a:extLst>
                  <a:ext uri="{0D108BD9-81ED-4DB2-BD59-A6C34878D82A}">
                    <a16:rowId xmlns:a16="http://schemas.microsoft.com/office/drawing/2014/main" val="1545697871"/>
                  </a:ext>
                </a:extLst>
              </a:tr>
            </a:tbl>
          </a:graphicData>
        </a:graphic>
      </p:graphicFrame>
    </p:spTree>
    <p:extLst>
      <p:ext uri="{BB962C8B-B14F-4D97-AF65-F5344CB8AC3E}">
        <p14:creationId xmlns:p14="http://schemas.microsoft.com/office/powerpoint/2010/main" val="2673822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334A2D-29D7-7461-B7E4-46086758FAB4}"/>
              </a:ext>
            </a:extLst>
          </p:cNvPr>
          <p:cNvGraphicFramePr>
            <a:graphicFrameLocks noGrp="1"/>
          </p:cNvGraphicFramePr>
          <p:nvPr>
            <p:extLst>
              <p:ext uri="{D42A27DB-BD31-4B8C-83A1-F6EECF244321}">
                <p14:modId xmlns:p14="http://schemas.microsoft.com/office/powerpoint/2010/main" val="1146642260"/>
              </p:ext>
            </p:extLst>
          </p:nvPr>
        </p:nvGraphicFramePr>
        <p:xfrm>
          <a:off x="340440" y="733699"/>
          <a:ext cx="13136720" cy="4870563"/>
        </p:xfrm>
        <a:graphic>
          <a:graphicData uri="http://schemas.openxmlformats.org/drawingml/2006/table">
            <a:tbl>
              <a:tblPr firstRow="1" bandRow="1">
                <a:tableStyleId>{5C22544A-7EE6-4342-B048-85BDC9FD1C3A}</a:tableStyleId>
              </a:tblPr>
              <a:tblGrid>
                <a:gridCol w="583792">
                  <a:extLst>
                    <a:ext uri="{9D8B030D-6E8A-4147-A177-3AD203B41FA5}">
                      <a16:colId xmlns:a16="http://schemas.microsoft.com/office/drawing/2014/main" val="2410750919"/>
                    </a:ext>
                  </a:extLst>
                </a:gridCol>
                <a:gridCol w="2214734">
                  <a:extLst>
                    <a:ext uri="{9D8B030D-6E8A-4147-A177-3AD203B41FA5}">
                      <a16:colId xmlns:a16="http://schemas.microsoft.com/office/drawing/2014/main" val="3960475943"/>
                    </a:ext>
                  </a:extLst>
                </a:gridCol>
                <a:gridCol w="1390122">
                  <a:extLst>
                    <a:ext uri="{9D8B030D-6E8A-4147-A177-3AD203B41FA5}">
                      <a16:colId xmlns:a16="http://schemas.microsoft.com/office/drawing/2014/main" val="1081980135"/>
                    </a:ext>
                  </a:extLst>
                </a:gridCol>
                <a:gridCol w="1390122">
                  <a:extLst>
                    <a:ext uri="{9D8B030D-6E8A-4147-A177-3AD203B41FA5}">
                      <a16:colId xmlns:a16="http://schemas.microsoft.com/office/drawing/2014/main" val="3586758090"/>
                    </a:ext>
                  </a:extLst>
                </a:gridCol>
                <a:gridCol w="2019344">
                  <a:extLst>
                    <a:ext uri="{9D8B030D-6E8A-4147-A177-3AD203B41FA5}">
                      <a16:colId xmlns:a16="http://schemas.microsoft.com/office/drawing/2014/main" val="1712759604"/>
                    </a:ext>
                  </a:extLst>
                </a:gridCol>
                <a:gridCol w="2700505">
                  <a:extLst>
                    <a:ext uri="{9D8B030D-6E8A-4147-A177-3AD203B41FA5}">
                      <a16:colId xmlns:a16="http://schemas.microsoft.com/office/drawing/2014/main" val="2959775144"/>
                    </a:ext>
                  </a:extLst>
                </a:gridCol>
                <a:gridCol w="2838101">
                  <a:extLst>
                    <a:ext uri="{9D8B030D-6E8A-4147-A177-3AD203B41FA5}">
                      <a16:colId xmlns:a16="http://schemas.microsoft.com/office/drawing/2014/main" val="4058784185"/>
                    </a:ext>
                  </a:extLst>
                </a:gridCol>
              </a:tblGrid>
              <a:tr h="1051305">
                <a:tc>
                  <a:txBody>
                    <a:bodyPr/>
                    <a:lstStyle/>
                    <a:p>
                      <a:pPr algn="ctr"/>
                      <a:r>
                        <a:rPr lang="en-US" sz="1600" dirty="0">
                          <a:latin typeface="Times New Roman" panose="02020603050405020304" pitchFamily="18" charset="0"/>
                          <a:cs typeface="Times New Roman" panose="02020603050405020304" pitchFamily="18" charset="0"/>
                        </a:rPr>
                        <a:t>SI.NO</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TITLE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JOURNAL NAME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AUTHOR</a:t>
                      </a:r>
                    </a:p>
                  </a:txBody>
                  <a:tcPr marL="103632" marR="103632" marT="51816" marB="51816" anchor="ctr"/>
                </a:tc>
                <a:tc>
                  <a:txBody>
                    <a:bodyPr/>
                    <a:lstStyle/>
                    <a:p>
                      <a:pPr algn="ctr"/>
                      <a:r>
                        <a:rPr lang="en-US" sz="1600">
                          <a:latin typeface="Times New Roman" panose="02020603050405020304" pitchFamily="18" charset="0"/>
                          <a:cs typeface="Times New Roman" panose="02020603050405020304" pitchFamily="18" charset="0"/>
                        </a:rPr>
                        <a:t>YEAR OF PUBLICATION</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a:latin typeface="Times New Roman" panose="02020603050405020304" pitchFamily="18" charset="0"/>
                          <a:cs typeface="Times New Roman" panose="02020603050405020304" pitchFamily="18" charset="0"/>
                        </a:rPr>
                        <a:t>TECHNIQUES USED</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DRAWBACKS</a:t>
                      </a:r>
                    </a:p>
                  </a:txBody>
                  <a:tcPr marL="103632" marR="103632" marT="51816" marB="51816" anchor="ctr"/>
                </a:tc>
                <a:extLst>
                  <a:ext uri="{0D108BD9-81ED-4DB2-BD59-A6C34878D82A}">
                    <a16:rowId xmlns:a16="http://schemas.microsoft.com/office/drawing/2014/main" val="3963434288"/>
                  </a:ext>
                </a:extLst>
              </a:tr>
              <a:tr h="2008746">
                <a:tc>
                  <a:txBody>
                    <a:bodyPr/>
                    <a:lstStyle/>
                    <a:p>
                      <a:pPr algn="ctr"/>
                      <a:r>
                        <a:rPr lang="en-US" sz="1600" b="1" dirty="0">
                          <a:latin typeface="Times New Roman" panose="02020603050405020304" pitchFamily="18" charset="0"/>
                          <a:cs typeface="Times New Roman" panose="02020603050405020304" pitchFamily="18" charset="0"/>
                        </a:rPr>
                        <a:t>7</a:t>
                      </a:r>
                    </a:p>
                  </a:txBody>
                  <a:tcPr marL="103632" marR="103632" marT="51816" marB="51816" anchor="ctr"/>
                </a:tc>
                <a:tc>
                  <a:txBody>
                    <a:bodyPr/>
                    <a:lstStyle/>
                    <a:p>
                      <a:pPr marL="0" marR="0" lvl="0" indent="0" algn="ctr" defTabSz="103629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Improving</a:t>
                      </a:r>
                    </a:p>
                    <a:p>
                      <a:pPr marL="0" marR="0" lvl="0" indent="0" algn="ctr" defTabSz="103629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Estimation of</a:t>
                      </a:r>
                    </a:p>
                    <a:p>
                      <a:pPr marL="0" marR="0" lvl="0" indent="0" algn="ctr" defTabSz="103629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Vehicle's Trajectory</a:t>
                      </a:r>
                    </a:p>
                    <a:p>
                      <a:pPr marL="0" marR="0" lvl="0" indent="0" algn="ctr" defTabSz="103629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Using the Latest</a:t>
                      </a:r>
                    </a:p>
                    <a:p>
                      <a:pPr marL="0" marR="0" lvl="0" indent="0" algn="ctr" defTabSz="103629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Global Positioning</a:t>
                      </a:r>
                    </a:p>
                    <a:p>
                      <a:pPr marL="0" marR="0" lvl="0" indent="0" algn="ctr" defTabSz="103629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System with</a:t>
                      </a:r>
                    </a:p>
                    <a:p>
                      <a:pPr marL="0" marR="0" lvl="0" indent="0" algn="ctr" defTabSz="103629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Kalman Filtering.</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 Transactions on Instrumentation and Measurement</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Cesar Barrios, Yuichi </a:t>
                      </a:r>
                      <a:r>
                        <a:rPr lang="en-US" sz="1400" dirty="0" err="1">
                          <a:latin typeface="Times New Roman" panose="02020603050405020304" pitchFamily="18" charset="0"/>
                          <a:cs typeface="Times New Roman" panose="02020603050405020304" pitchFamily="18" charset="0"/>
                        </a:rPr>
                        <a:t>Motai</a:t>
                      </a:r>
                      <a:endParaRPr lang="en-US" sz="14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400" b="0" dirty="0">
                          <a:latin typeface="Times New Roman" panose="02020603050405020304" pitchFamily="18" charset="0"/>
                          <a:cs typeface="Times New Roman" panose="02020603050405020304" pitchFamily="18" charset="0"/>
                        </a:rPr>
                        <a:t>2011</a:t>
                      </a:r>
                    </a:p>
                  </a:txBody>
                  <a:tcPr marL="103632" marR="103632" marT="51816" marB="51816" anchor="ctr"/>
                </a:tc>
                <a:tc>
                  <a:txBody>
                    <a:bodyPr/>
                    <a:lstStyle/>
                    <a:p>
                      <a:pPr marL="0" indent="0" algn="l">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It proposes the Kalman filters and the "interacting multiple model" be used to provide the future  location of the automobile.</a:t>
                      </a:r>
                    </a:p>
                  </a:txBody>
                  <a:tcPr marL="103632" marR="103632" marT="51816" marB="51816"/>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potential drawback of using Kalman filters and "interacting multiple model" techniques for predicting the future location of automobiles is their complexity and computational overhead.</a:t>
                      </a:r>
                    </a:p>
                  </a:txBody>
                  <a:tcPr marL="103632" marR="103632" marT="51816" marB="51816"/>
                </a:tc>
                <a:extLst>
                  <a:ext uri="{0D108BD9-81ED-4DB2-BD59-A6C34878D82A}">
                    <a16:rowId xmlns:a16="http://schemas.microsoft.com/office/drawing/2014/main" val="2286181436"/>
                  </a:ext>
                </a:extLst>
              </a:tr>
              <a:tr h="1338455">
                <a:tc>
                  <a:txBody>
                    <a:bodyPr/>
                    <a:lstStyle/>
                    <a:p>
                      <a:pPr algn="ctr"/>
                      <a:r>
                        <a:rPr lang="en-US" sz="1600" b="1" dirty="0">
                          <a:latin typeface="Times New Roman" panose="02020603050405020304" pitchFamily="18" charset="0"/>
                          <a:cs typeface="Times New Roman" panose="02020603050405020304" pitchFamily="18" charset="0"/>
                        </a:rPr>
                        <a:t>8</a:t>
                      </a:r>
                    </a:p>
                  </a:txBody>
                  <a:tcPr marL="103632" marR="103632" marT="51816" marB="51816" anchor="ctr"/>
                </a:tc>
                <a:tc>
                  <a:txBody>
                    <a:bodyPr/>
                    <a:lstStyle/>
                    <a:p>
                      <a:pPr algn="ctr"/>
                      <a:r>
                        <a:rPr lang="en-IN" sz="1400" b="0" i="0" u="none" strike="noStrike" baseline="0" dirty="0">
                          <a:latin typeface="Times New Roman" panose="02020603050405020304" pitchFamily="18" charset="0"/>
                        </a:rPr>
                        <a:t>Ubiquitous GPS</a:t>
                      </a:r>
                    </a:p>
                    <a:p>
                      <a:pPr algn="ctr"/>
                      <a:r>
                        <a:rPr lang="en-IN" sz="1400" b="0" i="0" u="none" strike="noStrike" baseline="0" dirty="0">
                          <a:latin typeface="Times New Roman" panose="02020603050405020304" pitchFamily="18" charset="0"/>
                        </a:rPr>
                        <a:t>vehicle tracking and</a:t>
                      </a:r>
                    </a:p>
                    <a:p>
                      <a:pPr algn="ctr"/>
                      <a:r>
                        <a:rPr lang="en-IN" sz="1400" b="0" i="0" u="none" strike="noStrike" baseline="0" dirty="0">
                          <a:latin typeface="Times New Roman" panose="02020603050405020304" pitchFamily="18" charset="0"/>
                        </a:rPr>
                        <a:t>management</a:t>
                      </a:r>
                    </a:p>
                    <a:p>
                      <a:pPr algn="ctr"/>
                      <a:r>
                        <a:rPr lang="en-IN" sz="1400" b="0" i="0" u="none" strike="noStrike" baseline="0" dirty="0">
                          <a:latin typeface="Times New Roman" panose="02020603050405020304" pitchFamily="18" charset="0"/>
                        </a:rPr>
                        <a:t>system.</a:t>
                      </a:r>
                      <a:endParaRPr lang="en-US" sz="14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 </a:t>
                      </a:r>
                      <a:r>
                        <a:rPr lang="en-US" sz="1400" dirty="0" err="1">
                          <a:latin typeface="Times New Roman" panose="02020603050405020304" pitchFamily="18" charset="0"/>
                          <a:cs typeface="Times New Roman" panose="02020603050405020304" pitchFamily="18" charset="0"/>
                        </a:rPr>
                        <a:t>Jodan</a:t>
                      </a:r>
                      <a:r>
                        <a:rPr lang="en-US" sz="1400" dirty="0">
                          <a:latin typeface="Times New Roman" panose="02020603050405020304" pitchFamily="18" charset="0"/>
                          <a:cs typeface="Times New Roman" panose="02020603050405020304" pitchFamily="18" charset="0"/>
                        </a:rPr>
                        <a:t> Conference on Applied</a:t>
                      </a:r>
                    </a:p>
                    <a:p>
                      <a:pPr algn="ctr"/>
                      <a:r>
                        <a:rPr lang="en-US" sz="1400" dirty="0">
                          <a:latin typeface="Times New Roman" panose="02020603050405020304" pitchFamily="18" charset="0"/>
                          <a:cs typeface="Times New Roman" panose="02020603050405020304" pitchFamily="18" charset="0"/>
                        </a:rPr>
                        <a:t> Electrical Engineering</a:t>
                      </a:r>
                    </a:p>
                    <a:p>
                      <a:pPr algn="ctr"/>
                      <a:r>
                        <a:rPr lang="en-US" sz="1400" dirty="0">
                          <a:latin typeface="Times New Roman" panose="02020603050405020304" pitchFamily="18" charset="0"/>
                          <a:cs typeface="Times New Roman" panose="02020603050405020304" pitchFamily="18" charset="0"/>
                        </a:rPr>
                        <a:t>and Computing Technologies (AEECT)</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Iman </a:t>
                      </a:r>
                      <a:r>
                        <a:rPr lang="en-US" sz="1400" dirty="0" err="1">
                          <a:latin typeface="Times New Roman" panose="02020603050405020304" pitchFamily="18" charset="0"/>
                          <a:cs typeface="Times New Roman" panose="02020603050405020304" pitchFamily="18" charset="0"/>
                        </a:rPr>
                        <a:t>Almomani</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Nour Y. </a:t>
                      </a:r>
                      <a:r>
                        <a:rPr lang="en-US" sz="1400" dirty="0" err="1">
                          <a:latin typeface="Times New Roman" panose="02020603050405020304" pitchFamily="18" charset="0"/>
                          <a:cs typeface="Times New Roman" panose="02020603050405020304" pitchFamily="18" charset="0"/>
                        </a:rPr>
                        <a:t>Alkhalil</a:t>
                      </a:r>
                      <a:endParaRPr lang="en-US" sz="1400" dirty="0">
                        <a:latin typeface="Times New Roman" panose="02020603050405020304" pitchFamily="18" charset="0"/>
                        <a:cs typeface="Times New Roman" panose="02020603050405020304" pitchFamily="18" charset="0"/>
                      </a:endParaRPr>
                    </a:p>
                    <a:p>
                      <a:pPr algn="ctr"/>
                      <a:r>
                        <a:rPr lang="en-US" sz="1400" dirty="0" err="1">
                          <a:latin typeface="Times New Roman" panose="02020603050405020304" pitchFamily="18" charset="0"/>
                          <a:cs typeface="Times New Roman" panose="02020603050405020304" pitchFamily="18" charset="0"/>
                        </a:rPr>
                        <a:t>Enas</a:t>
                      </a:r>
                      <a:r>
                        <a:rPr lang="en-US" sz="1400" dirty="0">
                          <a:latin typeface="Times New Roman" panose="02020603050405020304" pitchFamily="18" charset="0"/>
                          <a:cs typeface="Times New Roman" panose="02020603050405020304" pitchFamily="18" charset="0"/>
                        </a:rPr>
                        <a:t> M. Ahmad</a:t>
                      </a:r>
                    </a:p>
                    <a:p>
                      <a:pPr algn="ctr"/>
                      <a:r>
                        <a:rPr lang="en-US" sz="1400" dirty="0">
                          <a:latin typeface="Times New Roman" panose="02020603050405020304" pitchFamily="18" charset="0"/>
                          <a:cs typeface="Times New Roman" panose="02020603050405020304" pitchFamily="18" charset="0"/>
                        </a:rPr>
                        <a:t>Rania M. </a:t>
                      </a:r>
                      <a:r>
                        <a:rPr lang="en-US" sz="1400" dirty="0" err="1">
                          <a:latin typeface="Times New Roman" panose="02020603050405020304" pitchFamily="18" charset="0"/>
                          <a:cs typeface="Times New Roman" panose="02020603050405020304" pitchFamily="18" charset="0"/>
                        </a:rPr>
                        <a:t>Jodeh</a:t>
                      </a:r>
                      <a:r>
                        <a:rPr lang="en-US" sz="1400" dirty="0">
                          <a:latin typeface="Times New Roman" panose="02020603050405020304" pitchFamily="18" charset="0"/>
                          <a:cs typeface="Times New Roman" panose="02020603050405020304" pitchFamily="18" charset="0"/>
                        </a:rPr>
                        <a:t>.,</a:t>
                      </a:r>
                    </a:p>
                  </a:txBody>
                  <a:tcPr marL="103632" marR="103632" marT="51816" marB="51816" anchor="ctr"/>
                </a:tc>
                <a:tc>
                  <a:txBody>
                    <a:bodyPr/>
                    <a:lstStyle/>
                    <a:p>
                      <a:pPr marL="0" marR="0" lvl="0" indent="0" algn="ctr" defTabSz="103629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2011</a:t>
                      </a:r>
                    </a:p>
                  </a:txBody>
                  <a:tcPr marL="103632" marR="103632" marT="51816" marB="51816" anchor="ctr"/>
                </a:tc>
                <a:tc>
                  <a:txBody>
                    <a:bodyPr/>
                    <a:lstStyle/>
                    <a:p>
                      <a:pPr marL="0" indent="0" algn="l">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It provides a vehicle tracking  system through the GPS, GPRS, and GSM  communication      networks.</a:t>
                      </a:r>
                    </a:p>
                  </a:txBody>
                  <a:tcPr marL="103632" marR="103632" marT="51816" marB="51816"/>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concise drawback of vehicle tracking systems using GPS, GPRS, and GSM networks is their vulnerability to communication breakdowns and inaccuracies due to limited network coverage.</a:t>
                      </a:r>
                    </a:p>
                  </a:txBody>
                  <a:tcPr marL="103632" marR="103632" marT="51816" marB="51816"/>
                </a:tc>
                <a:extLst>
                  <a:ext uri="{0D108BD9-81ED-4DB2-BD59-A6C34878D82A}">
                    <a16:rowId xmlns:a16="http://schemas.microsoft.com/office/drawing/2014/main" val="1545697871"/>
                  </a:ext>
                </a:extLst>
              </a:tr>
            </a:tbl>
          </a:graphicData>
        </a:graphic>
      </p:graphicFrame>
    </p:spTree>
    <p:extLst>
      <p:ext uri="{BB962C8B-B14F-4D97-AF65-F5344CB8AC3E}">
        <p14:creationId xmlns:p14="http://schemas.microsoft.com/office/powerpoint/2010/main" val="3485644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573" y="277337"/>
            <a:ext cx="11917680" cy="973393"/>
          </a:xfrm>
        </p:spPr>
        <p:txBody>
          <a:bodyPr>
            <a:normAutofit/>
          </a:bodyPr>
          <a:lstStyle/>
          <a:p>
            <a:pPr algn="ctr"/>
            <a:r>
              <a:rPr lang="en-US" sz="3627" b="1" dirty="0">
                <a:solidFill>
                  <a:srgbClr val="FF0000"/>
                </a:solidFill>
                <a:latin typeface="Times New Roman" panose="02020603050405020304" pitchFamily="18" charset="0"/>
                <a:cs typeface="Times New Roman" panose="02020603050405020304" pitchFamily="18" charset="0"/>
              </a:rPr>
              <a:t>EXISTING SYSTEM</a:t>
            </a:r>
            <a:endParaRPr lang="en-US" dirty="0"/>
          </a:p>
        </p:txBody>
      </p:sp>
      <p:sp>
        <p:nvSpPr>
          <p:cNvPr id="8" name="TextBox 7">
            <a:extLst>
              <a:ext uri="{FF2B5EF4-FFF2-40B4-BE49-F238E27FC236}">
                <a16:creationId xmlns:a16="http://schemas.microsoft.com/office/drawing/2014/main" id="{C3C13C65-27A1-5BEB-4F1B-2416CA8E9167}"/>
              </a:ext>
            </a:extLst>
          </p:cNvPr>
          <p:cNvSpPr txBox="1"/>
          <p:nvPr/>
        </p:nvSpPr>
        <p:spPr>
          <a:xfrm>
            <a:off x="7366001" y="2464421"/>
            <a:ext cx="6124795" cy="2971263"/>
          </a:xfrm>
          <a:prstGeom prst="rect">
            <a:avLst/>
          </a:prstGeom>
          <a:noFill/>
        </p:spPr>
        <p:txBody>
          <a:bodyPr wrap="square">
            <a:spAutoFit/>
          </a:bodyPr>
          <a:lstStyle/>
          <a:p>
            <a:pPr marL="0" marR="0" indent="0" algn="ctr">
              <a:lnSpc>
                <a:spcPct val="107000"/>
              </a:lnSpc>
              <a:spcBef>
                <a:spcPts val="0"/>
              </a:spcBef>
              <a:spcAft>
                <a:spcPts val="800"/>
              </a:spcAft>
              <a:buNone/>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DRAWBACK WITH EXISTING ARCHITECTURE:</a:t>
            </a:r>
          </a:p>
          <a:p>
            <a:pPr marL="0" marR="0" algn="ctr">
              <a:lnSpc>
                <a:spcPct val="107000"/>
              </a:lnSpc>
              <a:spcBef>
                <a:spcPts val="0"/>
              </a:spcBef>
              <a:spcAft>
                <a:spcPts val="800"/>
              </a:spcAft>
            </a:pP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Limited Sensor Coverage</a:t>
            </a:r>
          </a:p>
          <a:p>
            <a:pPr marL="342900" marR="0" lvl="0" indent="-342900">
              <a:lnSpc>
                <a:spcPct val="107000"/>
              </a:lnSpc>
              <a:spcBef>
                <a:spcPts val="0"/>
              </a:spcBef>
              <a:spcAft>
                <a:spcPts val="0"/>
              </a:spcAft>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Alert System Limitations</a:t>
            </a:r>
          </a:p>
          <a:p>
            <a:pPr marL="342900" marR="0" lvl="0" indent="-342900">
              <a:lnSpc>
                <a:spcPct val="107000"/>
              </a:lnSpc>
              <a:spcBef>
                <a:spcPts val="0"/>
              </a:spcBef>
              <a:spcAft>
                <a:spcPts val="0"/>
              </a:spcAft>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Performance Constraints</a:t>
            </a:r>
          </a:p>
          <a:p>
            <a:pPr marL="342900" marR="0" lvl="0" indent="-342900">
              <a:lnSpc>
                <a:spcPct val="107000"/>
              </a:lnSpc>
              <a:spcBef>
                <a:spcPts val="0"/>
              </a:spcBef>
              <a:spcAft>
                <a:spcPts val="0"/>
              </a:spcAft>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RF Transmitter Range Limitations</a:t>
            </a:r>
          </a:p>
          <a:p>
            <a:pPr marL="342900" marR="0" lvl="0" indent="-342900">
              <a:lnSpc>
                <a:spcPct val="107000"/>
              </a:lnSpc>
              <a:spcBef>
                <a:spcPts val="0"/>
              </a:spcBef>
              <a:spcAft>
                <a:spcPts val="0"/>
              </a:spcAft>
              <a:buFont typeface="Wingdings" panose="05000000000000000000" pitchFamily="2" charset="2"/>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Unnecessary Alerts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1D1ED60-C8A0-7B1E-9A67-DD23F7B2F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255" y="1860331"/>
            <a:ext cx="6681826" cy="47240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3917</TotalTime>
  <Words>3183</Words>
  <Application>Microsoft Office PowerPoint</Application>
  <PresentationFormat>Custom</PresentationFormat>
  <Paragraphs>284</Paragraphs>
  <Slides>32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Söhne</vt:lpstr>
      <vt:lpstr>Times New Roman</vt:lpstr>
      <vt:lpstr>Wingdings</vt:lpstr>
      <vt:lpstr>Office Theme</vt:lpstr>
      <vt:lpstr>Accident Detection and Prevention System  </vt:lpstr>
      <vt:lpstr>OVERVIEW</vt:lpstr>
      <vt:lpstr>OBJECTIVE</vt:lpstr>
      <vt:lpstr>ABSTRACT</vt:lpstr>
      <vt:lpstr>LITERATURE SURVEY</vt:lpstr>
      <vt:lpstr>PowerPoint Presentation</vt:lpstr>
      <vt:lpstr>PowerPoint Presentation</vt:lpstr>
      <vt:lpstr>PowerPoint Presentation</vt:lpstr>
      <vt:lpstr>EXISTING SYSTEM</vt:lpstr>
      <vt:lpstr>BLOCK DIAGRAM OF PROPOSED SYSTEM</vt:lpstr>
      <vt:lpstr>SYSTEM INTEGRATION</vt:lpstr>
      <vt:lpstr>HARDWARE USED</vt:lpstr>
      <vt:lpstr>HARDWARE USED</vt:lpstr>
      <vt:lpstr>HARDWARE USED</vt:lpstr>
      <vt:lpstr>HARDWARE USED</vt:lpstr>
      <vt:lpstr>HARDWARE USED</vt:lpstr>
      <vt:lpstr>HARDWARE USED</vt:lpstr>
      <vt:lpstr>HARDWARE USED</vt:lpstr>
      <vt:lpstr>HARDWARE USED</vt:lpstr>
      <vt:lpstr>CIRCUIT DIAGRAM</vt:lpstr>
      <vt:lpstr>PROPOSED SYSTEM</vt:lpstr>
      <vt:lpstr>PROPOSED SYSTEM</vt:lpstr>
      <vt:lpstr>PowerPoint Presentation</vt:lpstr>
      <vt:lpstr>PowerPoint Presentation</vt:lpstr>
      <vt:lpstr>PowerPoint Presentation</vt:lpstr>
      <vt:lpstr>PowerPoint Presentation</vt:lpstr>
      <vt:lpstr>FUTURE SCOPE</vt:lpstr>
      <vt:lpstr>COCLUSION</vt:lpstr>
      <vt:lpstr>REFERENCES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FOOTSTEP POWER GENERATION SYSTEM USING RFID FOR CHARGING</dc:title>
  <dc:creator>Vignesh Thirunavukkarasu</dc:creator>
  <cp:lastModifiedBy>logesh AL</cp:lastModifiedBy>
  <cp:revision>33</cp:revision>
  <dcterms:created xsi:type="dcterms:W3CDTF">2022-03-27T11:58:38Z</dcterms:created>
  <dcterms:modified xsi:type="dcterms:W3CDTF">2024-05-12T04:06:59Z</dcterms:modified>
</cp:coreProperties>
</file>